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75" r:id="rId3"/>
    <p:sldId id="440" r:id="rId4"/>
    <p:sldId id="487" r:id="rId5"/>
    <p:sldId id="491" r:id="rId6"/>
    <p:sldId id="496" r:id="rId7"/>
    <p:sldId id="488" r:id="rId8"/>
    <p:sldId id="493" r:id="rId9"/>
    <p:sldId id="489" r:id="rId10"/>
    <p:sldId id="490" r:id="rId11"/>
    <p:sldId id="497" r:id="rId12"/>
    <p:sldId id="498" r:id="rId13"/>
    <p:sldId id="492" r:id="rId14"/>
    <p:sldId id="469" r:id="rId15"/>
    <p:sldId id="480" r:id="rId16"/>
    <p:sldId id="483" r:id="rId17"/>
    <p:sldId id="494" r:id="rId18"/>
    <p:sldId id="486" r:id="rId19"/>
    <p:sldId id="495" r:id="rId20"/>
    <p:sldId id="479" r:id="rId21"/>
    <p:sldId id="499" r:id="rId22"/>
    <p:sldId id="500" r:id="rId23"/>
    <p:sldId id="501" r:id="rId24"/>
    <p:sldId id="502" r:id="rId25"/>
    <p:sldId id="503" r:id="rId26"/>
    <p:sldId id="504" r:id="rId27"/>
    <p:sldId id="505" r:id="rId28"/>
    <p:sldId id="509" r:id="rId29"/>
    <p:sldId id="507" r:id="rId30"/>
    <p:sldId id="508" r:id="rId31"/>
    <p:sldId id="510" r:id="rId32"/>
    <p:sldId id="279" r:id="rId33"/>
    <p:sldId id="512" r:id="rId34"/>
    <p:sldId id="513" r:id="rId35"/>
    <p:sldId id="516" r:id="rId36"/>
    <p:sldId id="514" r:id="rId37"/>
    <p:sldId id="515" r:id="rId38"/>
    <p:sldId id="517" r:id="rId39"/>
    <p:sldId id="518" r:id="rId40"/>
    <p:sldId id="519" r:id="rId41"/>
    <p:sldId id="520" r:id="rId42"/>
    <p:sldId id="521" r:id="rId43"/>
    <p:sldId id="522" r:id="rId44"/>
    <p:sldId id="284" r:id="rId45"/>
    <p:sldId id="511" r:id="rId46"/>
    <p:sldId id="280" r:id="rId47"/>
    <p:sldId id="281" r:id="rId48"/>
    <p:sldId id="465" r:id="rId49"/>
    <p:sldId id="441" r:id="rId5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800"/>
    <a:srgbClr val="964B06"/>
    <a:srgbClr val="996633"/>
    <a:srgbClr val="433A31"/>
    <a:srgbClr val="615447"/>
    <a:srgbClr val="4E341A"/>
    <a:srgbClr val="65734D"/>
    <a:srgbClr val="000000"/>
    <a:srgbClr val="DBD3C4"/>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824" autoAdjust="0"/>
  </p:normalViewPr>
  <p:slideViewPr>
    <p:cSldViewPr snapToGrid="0">
      <p:cViewPr varScale="1">
        <p:scale>
          <a:sx n="100" d="100"/>
          <a:sy n="100"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4T02:10:26.493" idx="1">
    <p:pos x="6000" y="0"/>
    <p:text>-KYUNG SUNGGU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A57A3-9AEF-43E6-A0AF-A5A4A4610BFA}" type="datetimeFigureOut">
              <a:rPr lang="ko-KR" altLang="en-US" smtClean="0"/>
              <a:t>2023-04-11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732E5-4043-4CE8-BF0B-7EB42032E3C0}" type="slidenum">
              <a:rPr lang="ko-KR" altLang="en-US" smtClean="0"/>
              <a:t>‹#›</a:t>
            </a:fld>
            <a:endParaRPr lang="ko-KR" altLang="en-US"/>
          </a:p>
        </p:txBody>
      </p:sp>
    </p:spTree>
    <p:extLst>
      <p:ext uri="{BB962C8B-B14F-4D97-AF65-F5344CB8AC3E}">
        <p14:creationId xmlns:p14="http://schemas.microsoft.com/office/powerpoint/2010/main" val="18313116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23152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75952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3376546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1451661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532024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슬라이드 출처</a:t>
            </a:r>
            <a:r>
              <a:rPr lang="en-US" altLang="ko-KR" dirty="0"/>
              <a:t>:</a:t>
            </a:r>
            <a:r>
              <a:rPr lang="ko-KR" altLang="en-US" dirty="0"/>
              <a:t> </a:t>
            </a:r>
            <a:r>
              <a:rPr lang="en-US" altLang="ko-KR" dirty="0"/>
              <a:t>https://www.youtube.com/watch?v=RKk17yjc1b8&amp;list=LL&amp;index=30</a:t>
            </a:r>
          </a:p>
          <a:p>
            <a:endParaRPr lang="en-US" altLang="ko-KR" dirty="0"/>
          </a:p>
        </p:txBody>
      </p:sp>
    </p:spTree>
    <p:extLst>
      <p:ext uri="{BB962C8B-B14F-4D97-AF65-F5344CB8AC3E}">
        <p14:creationId xmlns:p14="http://schemas.microsoft.com/office/powerpoint/2010/main" val="192783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PDF</a:t>
            </a:r>
            <a:r>
              <a:rPr lang="ko-KR" altLang="en-US" dirty="0"/>
              <a:t>이기에 모든 값을 계산 </a:t>
            </a:r>
            <a:r>
              <a:rPr lang="ko-KR" altLang="en-US" dirty="0" err="1"/>
              <a:t>할수</a:t>
            </a:r>
            <a:r>
              <a:rPr lang="ko-KR" altLang="en-US" dirty="0"/>
              <a:t> 없으므로</a:t>
            </a:r>
            <a:r>
              <a:rPr lang="en-US" altLang="ko-KR" dirty="0"/>
              <a:t>, </a:t>
            </a:r>
            <a:r>
              <a:rPr lang="ko-KR" altLang="en-US" dirty="0"/>
              <a:t>평균과 분산의 </a:t>
            </a:r>
            <a:r>
              <a:rPr lang="ko-KR" altLang="en-US" dirty="0" err="1"/>
              <a:t>미분값이</a:t>
            </a:r>
            <a:r>
              <a:rPr lang="ko-KR" altLang="en-US" dirty="0"/>
              <a:t> </a:t>
            </a:r>
            <a:r>
              <a:rPr lang="en-US" altLang="ko-KR" dirty="0"/>
              <a:t>0</a:t>
            </a:r>
            <a:r>
              <a:rPr lang="ko-KR" altLang="en-US" dirty="0"/>
              <a:t>이 되는 값을 찾아 </a:t>
            </a:r>
            <a:r>
              <a:rPr lang="en-US" altLang="ko-KR" dirty="0"/>
              <a:t>MLE</a:t>
            </a:r>
            <a:r>
              <a:rPr lang="ko-KR" altLang="en-US" dirty="0"/>
              <a:t>가 최대가 되게끔 하는 파라미터 혹은 분포를 찾는다</a:t>
            </a:r>
            <a:r>
              <a:rPr lang="en-US" altLang="ko-KR" dirty="0"/>
              <a:t>.</a:t>
            </a:r>
          </a:p>
        </p:txBody>
      </p:sp>
    </p:spTree>
    <p:extLst>
      <p:ext uri="{BB962C8B-B14F-4D97-AF65-F5344CB8AC3E}">
        <p14:creationId xmlns:p14="http://schemas.microsoft.com/office/powerpoint/2010/main" val="404913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PDF</a:t>
            </a:r>
            <a:r>
              <a:rPr lang="ko-KR" altLang="en-US" dirty="0"/>
              <a:t>이기에 모든 값을 계산 </a:t>
            </a:r>
            <a:r>
              <a:rPr lang="ko-KR" altLang="en-US" dirty="0" err="1"/>
              <a:t>할수</a:t>
            </a:r>
            <a:r>
              <a:rPr lang="ko-KR" altLang="en-US" dirty="0"/>
              <a:t> 없으므로</a:t>
            </a:r>
            <a:r>
              <a:rPr lang="en-US" altLang="ko-KR" dirty="0"/>
              <a:t>, </a:t>
            </a:r>
            <a:r>
              <a:rPr lang="ko-KR" altLang="en-US" dirty="0"/>
              <a:t>평균과 분산의 </a:t>
            </a:r>
            <a:r>
              <a:rPr lang="ko-KR" altLang="en-US" dirty="0" err="1"/>
              <a:t>미분값이</a:t>
            </a:r>
            <a:r>
              <a:rPr lang="ko-KR" altLang="en-US" dirty="0"/>
              <a:t> </a:t>
            </a:r>
            <a:r>
              <a:rPr lang="en-US" altLang="ko-KR" dirty="0"/>
              <a:t>0</a:t>
            </a:r>
            <a:r>
              <a:rPr lang="ko-KR" altLang="en-US" dirty="0"/>
              <a:t>이 되는 값을 찾아 </a:t>
            </a:r>
            <a:r>
              <a:rPr lang="en-US" altLang="ko-KR" dirty="0"/>
              <a:t>MLE</a:t>
            </a:r>
            <a:r>
              <a:rPr lang="ko-KR" altLang="en-US" dirty="0"/>
              <a:t>가 최대가 되게끔 하는 파라미터 혹은 분포를 찾는다</a:t>
            </a:r>
            <a:r>
              <a:rPr lang="en-US" altLang="ko-KR" dirty="0"/>
              <a:t>.</a:t>
            </a:r>
          </a:p>
        </p:txBody>
      </p:sp>
    </p:spTree>
    <p:extLst>
      <p:ext uri="{BB962C8B-B14F-4D97-AF65-F5344CB8AC3E}">
        <p14:creationId xmlns:p14="http://schemas.microsoft.com/office/powerpoint/2010/main" val="374665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PDF</a:t>
            </a:r>
            <a:r>
              <a:rPr lang="ko-KR" altLang="en-US" dirty="0"/>
              <a:t>이기에 모든 값을 계산 </a:t>
            </a:r>
            <a:r>
              <a:rPr lang="ko-KR" altLang="en-US" dirty="0" err="1"/>
              <a:t>할수</a:t>
            </a:r>
            <a:r>
              <a:rPr lang="ko-KR" altLang="en-US" dirty="0"/>
              <a:t> 없으므로</a:t>
            </a:r>
            <a:r>
              <a:rPr lang="en-US" altLang="ko-KR" dirty="0"/>
              <a:t>, </a:t>
            </a:r>
            <a:r>
              <a:rPr lang="ko-KR" altLang="en-US" dirty="0"/>
              <a:t>평균과 분산의 </a:t>
            </a:r>
            <a:r>
              <a:rPr lang="ko-KR" altLang="en-US" dirty="0" err="1"/>
              <a:t>미분값이</a:t>
            </a:r>
            <a:r>
              <a:rPr lang="ko-KR" altLang="en-US" dirty="0"/>
              <a:t> </a:t>
            </a:r>
            <a:r>
              <a:rPr lang="en-US" altLang="ko-KR" dirty="0"/>
              <a:t>0</a:t>
            </a:r>
            <a:r>
              <a:rPr lang="ko-KR" altLang="en-US" dirty="0"/>
              <a:t>이 되는 값을 찾아 </a:t>
            </a:r>
            <a:r>
              <a:rPr lang="en-US" altLang="ko-KR" dirty="0"/>
              <a:t>MLE</a:t>
            </a:r>
            <a:r>
              <a:rPr lang="ko-KR" altLang="en-US" dirty="0"/>
              <a:t>가 최대가 되게끔 하는 파라미터 혹은 분포를 찾는다</a:t>
            </a:r>
            <a:r>
              <a:rPr lang="en-US" altLang="ko-KR" dirty="0"/>
              <a:t>.</a:t>
            </a:r>
          </a:p>
        </p:txBody>
      </p:sp>
    </p:spTree>
    <p:extLst>
      <p:ext uri="{BB962C8B-B14F-4D97-AF65-F5344CB8AC3E}">
        <p14:creationId xmlns:p14="http://schemas.microsoft.com/office/powerpoint/2010/main" val="4101587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PDF</a:t>
            </a:r>
            <a:r>
              <a:rPr lang="ko-KR" altLang="en-US" dirty="0"/>
              <a:t>이기에 모든 값을 계산 </a:t>
            </a:r>
            <a:r>
              <a:rPr lang="ko-KR" altLang="en-US" dirty="0" err="1"/>
              <a:t>할수</a:t>
            </a:r>
            <a:r>
              <a:rPr lang="ko-KR" altLang="en-US" dirty="0"/>
              <a:t> 없으므로</a:t>
            </a:r>
            <a:r>
              <a:rPr lang="en-US" altLang="ko-KR" dirty="0"/>
              <a:t>, </a:t>
            </a:r>
            <a:r>
              <a:rPr lang="ko-KR" altLang="en-US" dirty="0"/>
              <a:t>평균과 분산의 </a:t>
            </a:r>
            <a:r>
              <a:rPr lang="ko-KR" altLang="en-US" dirty="0" err="1"/>
              <a:t>미분값이</a:t>
            </a:r>
            <a:r>
              <a:rPr lang="ko-KR" altLang="en-US" dirty="0"/>
              <a:t> </a:t>
            </a:r>
            <a:r>
              <a:rPr lang="en-US" altLang="ko-KR" dirty="0"/>
              <a:t>0</a:t>
            </a:r>
            <a:r>
              <a:rPr lang="ko-KR" altLang="en-US" dirty="0"/>
              <a:t>이 되는 값을 찾아 </a:t>
            </a:r>
            <a:r>
              <a:rPr lang="en-US" altLang="ko-KR" dirty="0"/>
              <a:t>MLE</a:t>
            </a:r>
            <a:r>
              <a:rPr lang="ko-KR" altLang="en-US" dirty="0"/>
              <a:t>가 최대가 되게끔 하는 파라미터 혹은 분포를 찾는다</a:t>
            </a:r>
            <a:r>
              <a:rPr lang="en-US" altLang="ko-KR" dirty="0"/>
              <a:t>.</a:t>
            </a:r>
          </a:p>
        </p:txBody>
      </p:sp>
    </p:spTree>
    <p:extLst>
      <p:ext uri="{BB962C8B-B14F-4D97-AF65-F5344CB8AC3E}">
        <p14:creationId xmlns:p14="http://schemas.microsoft.com/office/powerpoint/2010/main" val="373923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lang="en-US" altLang="ko-K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49535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 name="Google Shape;3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402151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keyword</a:t>
            </a:r>
          </a:p>
        </p:txBody>
      </p:sp>
    </p:spTree>
    <p:extLst>
      <p:ext uri="{BB962C8B-B14F-4D97-AF65-F5344CB8AC3E}">
        <p14:creationId xmlns:p14="http://schemas.microsoft.com/office/powerpoint/2010/main" val="58927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DMs belong to the class of likelihood-based models, whose mode-covering behavior makes them prone to spend excessive amounts of capacity (and thus compute resources) on modeling imperceptible details of the data [16, 73]. Although the reweighted variational objective [30] aims to address this by </a:t>
            </a:r>
            <a:r>
              <a:rPr lang="en-US" altLang="ko-KR" dirty="0" err="1"/>
              <a:t>undersampling</a:t>
            </a:r>
            <a:r>
              <a:rPr lang="en-US" altLang="ko-KR" dirty="0"/>
              <a:t> the initial denoising steps, DMs are still computationally demanding, since training and evaluating such a model requires repeated function evaluations (and gradient computations) in the high-dimensional space of RGB images. </a:t>
            </a:r>
          </a:p>
        </p:txBody>
      </p:sp>
    </p:spTree>
    <p:extLst>
      <p:ext uri="{BB962C8B-B14F-4D97-AF65-F5344CB8AC3E}">
        <p14:creationId xmlns:p14="http://schemas.microsoft.com/office/powerpoint/2010/main" val="2062139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with any likelihood-based model, learning can be roughly divided into two stages: First is a perceptual compression stage which removes high-frequency details but still learns little semantic variation. In the second stage, the actual generative model learns the semantic and conceptual composition of the data (semantic compression). We thus aim to first find a perceptually equivalent, but computationally more suitable space, in which we will train diffusion models for high-resolution image synthesis.</a:t>
            </a:r>
          </a:p>
        </p:txBody>
      </p:sp>
    </p:spTree>
    <p:extLst>
      <p:ext uri="{BB962C8B-B14F-4D97-AF65-F5344CB8AC3E}">
        <p14:creationId xmlns:p14="http://schemas.microsoft.com/office/powerpoint/2010/main" val="388273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476936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43817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Compared to the high-dimensional pixel space, this space is more suitable for likelihood-based generative models, as they can now (</a:t>
            </a:r>
            <a:r>
              <a:rPr lang="en-US" altLang="ko-KR" dirty="0" err="1"/>
              <a:t>i</a:t>
            </a:r>
            <a:r>
              <a:rPr lang="en-US" altLang="ko-KR" dirty="0"/>
              <a:t>) focus on the important, semantic bits of the data and (ii) train in a lower dimensional, computationally much more efficient space</a:t>
            </a:r>
          </a:p>
        </p:txBody>
      </p:sp>
    </p:spTree>
    <p:extLst>
      <p:ext uri="{BB962C8B-B14F-4D97-AF65-F5344CB8AC3E}">
        <p14:creationId xmlns:p14="http://schemas.microsoft.com/office/powerpoint/2010/main" val="3099460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turn DMs into more flexible conditional image generators by augmenting their underlying </a:t>
            </a:r>
            <a:r>
              <a:rPr lang="en-US" altLang="ko-KR" dirty="0" err="1"/>
              <a:t>UNet</a:t>
            </a:r>
            <a:r>
              <a:rPr lang="en-US" altLang="ko-KR" dirty="0"/>
              <a:t> backbone with the cross-attention mechanism</a:t>
            </a:r>
          </a:p>
        </p:txBody>
      </p:sp>
    </p:spTree>
    <p:extLst>
      <p:ext uri="{BB962C8B-B14F-4D97-AF65-F5344CB8AC3E}">
        <p14:creationId xmlns:p14="http://schemas.microsoft.com/office/powerpoint/2010/main" val="3056748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’Which of the two images contains more realistic </a:t>
            </a:r>
            <a:r>
              <a:rPr lang="en-US" altLang="ko-KR" dirty="0" err="1"/>
              <a:t>inpainted</a:t>
            </a:r>
            <a:r>
              <a:rPr lang="en-US" altLang="ko-KR" dirty="0"/>
              <a:t> regions of the image in the middle?’</a:t>
            </a:r>
          </a:p>
        </p:txBody>
      </p:sp>
    </p:spTree>
    <p:extLst>
      <p:ext uri="{BB962C8B-B14F-4D97-AF65-F5344CB8AC3E}">
        <p14:creationId xmlns:p14="http://schemas.microsoft.com/office/powerpoint/2010/main" val="2660736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Hyperparameters</a:t>
            </a:r>
          </a:p>
        </p:txBody>
      </p:sp>
    </p:spTree>
    <p:extLst>
      <p:ext uri="{BB962C8B-B14F-4D97-AF65-F5344CB8AC3E}">
        <p14:creationId xmlns:p14="http://schemas.microsoft.com/office/powerpoint/2010/main" val="185479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lang="en-US" altLang="ko-K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651266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89566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3792185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3085313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3093344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1674937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20715673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2368041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16731196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3185308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63356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P(x)</a:t>
            </a:r>
            <a:r>
              <a:rPr lang="ko-KR" altLang="en-US" dirty="0"/>
              <a:t>는 표준 정규분포에서 샘플</a:t>
            </a:r>
            <a:endParaRPr lang="en-US" altLang="ko-KR" dirty="0"/>
          </a:p>
          <a:p>
            <a:endParaRPr lang="en-US" altLang="ko-KR" dirty="0"/>
          </a:p>
          <a:p>
            <a:r>
              <a:rPr lang="en-US" altLang="ko-KR" dirty="0"/>
              <a:t>Posterior =&gt; p(</a:t>
            </a:r>
            <a:r>
              <a:rPr lang="en-US" altLang="ko-KR" dirty="0" err="1"/>
              <a:t>z|x</a:t>
            </a:r>
            <a:r>
              <a:rPr lang="en-US" altLang="ko-KR" dirty="0"/>
              <a:t>)</a:t>
            </a:r>
          </a:p>
          <a:p>
            <a:r>
              <a:rPr lang="en-US" altLang="ko-KR" b="0" i="0" dirty="0">
                <a:solidFill>
                  <a:srgbClr val="232629"/>
                </a:solidFill>
                <a:effectLst/>
                <a:latin typeface="-apple-system"/>
              </a:rPr>
              <a:t>prior  =&gt; p(x)</a:t>
            </a:r>
            <a:endParaRPr lang="en-US" altLang="ko-KR" dirty="0"/>
          </a:p>
        </p:txBody>
      </p:sp>
    </p:spTree>
    <p:extLst>
      <p:ext uri="{BB962C8B-B14F-4D97-AF65-F5344CB8AC3E}">
        <p14:creationId xmlns:p14="http://schemas.microsoft.com/office/powerpoint/2010/main" val="3967720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2077399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VAE:</a:t>
            </a:r>
          </a:p>
          <a:p>
            <a:r>
              <a:rPr lang="en-US" altLang="ko-KR" dirty="0"/>
              <a:t>VAE, VQ-VAE, VQ-VAE-2, Continuous relaxation</a:t>
            </a:r>
          </a:p>
          <a:p>
            <a:endParaRPr lang="en-US" altLang="ko-KR" dirty="0"/>
          </a:p>
          <a:p>
            <a:r>
              <a:rPr lang="en-US" altLang="ko-KR" dirty="0"/>
              <a:t>Diffusion:</a:t>
            </a:r>
          </a:p>
          <a:p>
            <a:r>
              <a:rPr lang="en-US" altLang="ko-KR" dirty="0"/>
              <a:t>NCNS, DDPM, DDIM, ADM</a:t>
            </a:r>
          </a:p>
          <a:p>
            <a:endParaRPr lang="en-US" altLang="ko-KR" dirty="0"/>
          </a:p>
          <a:p>
            <a:r>
              <a:rPr lang="en-US" altLang="ko-KR" dirty="0"/>
              <a:t>Multi-Modal:</a:t>
            </a:r>
          </a:p>
          <a:p>
            <a:r>
              <a:rPr lang="en-US" altLang="ko-KR" dirty="0"/>
              <a:t>DALL-E, DALL-E-2, GLIDE, Stable</a:t>
            </a:r>
            <a:r>
              <a:rPr lang="ko-KR" altLang="en-US" dirty="0"/>
              <a:t> </a:t>
            </a:r>
            <a:r>
              <a:rPr lang="en-US" altLang="ko-KR" dirty="0"/>
              <a:t>Diffusion</a:t>
            </a:r>
          </a:p>
          <a:p>
            <a:endParaRPr lang="en-US" altLang="ko-KR" dirty="0"/>
          </a:p>
        </p:txBody>
      </p:sp>
    </p:spTree>
    <p:extLst>
      <p:ext uri="{BB962C8B-B14F-4D97-AF65-F5344CB8AC3E}">
        <p14:creationId xmlns:p14="http://schemas.microsoft.com/office/powerpoint/2010/main" val="840832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995902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rtl="0" fontAlgn="base">
              <a:spcBef>
                <a:spcPts val="0"/>
              </a:spcBef>
              <a:spcAft>
                <a:spcPts val="0"/>
              </a:spcAft>
              <a:buFont typeface="Arial" panose="020B0604020202020204" pitchFamily="34" charset="0"/>
              <a:buNone/>
            </a:pPr>
            <a:endParaRPr lang="en-US" altLang="ko-KR" sz="1000" b="0" i="0" u="none" strike="noStrike" dirty="0">
              <a:solidFill>
                <a:srgbClr val="222A35"/>
              </a:solidFill>
              <a:effectLst/>
              <a:latin typeface="Arial" panose="020B0604020202020204" pitchFamily="34" charset="0"/>
            </a:endParaRPr>
          </a:p>
        </p:txBody>
      </p:sp>
    </p:spTree>
    <p:extLst>
      <p:ext uri="{BB962C8B-B14F-4D97-AF65-F5344CB8AC3E}">
        <p14:creationId xmlns:p14="http://schemas.microsoft.com/office/powerpoint/2010/main" val="712640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36252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519635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26358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51851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877194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key insight of our model is to learn such representations by predicting the future in latent space by using powerful autoregressive models</a:t>
            </a:r>
          </a:p>
        </p:txBody>
      </p:sp>
    </p:spTree>
    <p:extLst>
      <p:ext uri="{BB962C8B-B14F-4D97-AF65-F5344CB8AC3E}">
        <p14:creationId xmlns:p14="http://schemas.microsoft.com/office/powerpoint/2010/main" val="241357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2560586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229150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2847483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3896832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슬라이드 출처</a:t>
            </a:r>
            <a:r>
              <a:rPr lang="en-US" altLang="ko-KR" dirty="0"/>
              <a:t>: https://www.youtube.com/watch?v=RKk17yjc1b8&amp;list=LL&amp;index=30</a:t>
            </a:r>
          </a:p>
        </p:txBody>
      </p:sp>
    </p:spTree>
    <p:extLst>
      <p:ext uri="{BB962C8B-B14F-4D97-AF65-F5344CB8AC3E}">
        <p14:creationId xmlns:p14="http://schemas.microsoft.com/office/powerpoint/2010/main" val="209579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04476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164572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256583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마스터 제목 스타일 편집</a:t>
            </a:r>
          </a:p>
        </p:txBody>
      </p:sp>
      <p:sp>
        <p:nvSpPr>
          <p:cNvPr id="4" name="날짜 개체 틀 3"/>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A21C73A7-E851-4C2B-A5D5-F2D5DD598537}" type="datetime1">
              <a:rPr lang="ko-KR" altLang="en-US" smtClean="0"/>
              <a:pPr/>
              <a:t>2023-04-11</a:t>
            </a:fld>
            <a:endParaRPr lang="ko-KR" altLang="en-US" dirty="0"/>
          </a:p>
        </p:txBody>
      </p:sp>
      <p:sp>
        <p:nvSpPr>
          <p:cNvPr id="5" name="바닥글 개체 틀 4"/>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endParaRPr lang="ko-KR" altLang="en-US"/>
          </a:p>
        </p:txBody>
      </p:sp>
      <p:sp>
        <p:nvSpPr>
          <p:cNvPr id="6" name="슬라이드 번호 개체 틀 5"/>
          <p:cNvSpPr>
            <a:spLocks noGrp="1"/>
          </p:cNvSpPr>
          <p:nvPr>
            <p:ph type="sldNum" sz="quarter" idx="12"/>
          </p:nvPr>
        </p:nvSpPr>
        <p:spPr>
          <a:xfrm>
            <a:off x="9376719" y="6356350"/>
            <a:ext cx="2743200" cy="365125"/>
          </a:xfrm>
        </p:spPr>
        <p:txBody>
          <a:bodyPr/>
          <a:lstStyle>
            <a:lvl1pPr>
              <a:defRPr>
                <a:latin typeface="맑은 고딕" panose="020B0503020000020004" pitchFamily="50" charset="-127"/>
                <a:ea typeface="맑은 고딕" panose="020B0503020000020004" pitchFamily="50" charset="-127"/>
              </a:defRPr>
            </a:lvl1pPr>
          </a:lstStyle>
          <a:p>
            <a:fld id="{B1E9CC31-2EA2-46CA-8391-80B819DB789C}" type="slidenum">
              <a:rPr lang="ko-KR" altLang="en-US" smtClean="0"/>
              <a:pPr/>
              <a:t>‹#›</a:t>
            </a:fld>
            <a:endParaRPr lang="ko-KR" altLang="en-US" dirty="0"/>
          </a:p>
        </p:txBody>
      </p:sp>
    </p:spTree>
    <p:extLst>
      <p:ext uri="{BB962C8B-B14F-4D97-AF65-F5344CB8AC3E}">
        <p14:creationId xmlns:p14="http://schemas.microsoft.com/office/powerpoint/2010/main" val="2424009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1229A8A3-B67B-495D-9F59-2CE5C74214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934150" y="6503977"/>
            <a:ext cx="1483817" cy="315266"/>
          </a:xfrm>
          <a:prstGeom prst="rect">
            <a:avLst/>
          </a:prstGeom>
        </p:spPr>
      </p:pic>
      <p:pic>
        <p:nvPicPr>
          <p:cNvPr id="8" name="그림 7">
            <a:extLst>
              <a:ext uri="{FF2B5EF4-FFF2-40B4-BE49-F238E27FC236}">
                <a16:creationId xmlns:a16="http://schemas.microsoft.com/office/drawing/2014/main" id="{15F5E52C-67F0-4F4F-9851-B58FB835842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477854" y="6500566"/>
            <a:ext cx="1529649" cy="300284"/>
          </a:xfrm>
          <a:prstGeom prst="rect">
            <a:avLst/>
          </a:prstGeom>
        </p:spPr>
      </p:pic>
      <p:cxnSp>
        <p:nvCxnSpPr>
          <p:cNvPr id="9" name="직선 연결선 8">
            <a:extLst>
              <a:ext uri="{FF2B5EF4-FFF2-40B4-BE49-F238E27FC236}">
                <a16:creationId xmlns:a16="http://schemas.microsoft.com/office/drawing/2014/main" id="{F4D5D0C2-A726-4FF3-82F4-D3D201F9E342}"/>
              </a:ext>
            </a:extLst>
          </p:cNvPr>
          <p:cNvCxnSpPr/>
          <p:nvPr userDrawn="1"/>
        </p:nvCxnSpPr>
        <p:spPr>
          <a:xfrm>
            <a:off x="152402" y="6238215"/>
            <a:ext cx="118871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4894D6-991C-41A9-9D90-93D01CE43F5A}"/>
              </a:ext>
            </a:extLst>
          </p:cNvPr>
          <p:cNvSpPr txBox="1"/>
          <p:nvPr userDrawn="1"/>
        </p:nvSpPr>
        <p:spPr>
          <a:xfrm>
            <a:off x="6096001" y="3423363"/>
            <a:ext cx="4171335" cy="535531"/>
          </a:xfrm>
          <a:prstGeom prst="rect">
            <a:avLst/>
          </a:prstGeom>
          <a:noFill/>
        </p:spPr>
        <p:txBody>
          <a:bodyPr wrap="none" rtlCol="0">
            <a:spAutoFit/>
          </a:bodyPr>
          <a:lstStyle/>
          <a:p>
            <a:pPr latinLnBrk="1">
              <a:lnSpc>
                <a:spcPct val="90000"/>
              </a:lnSpc>
              <a:defRPr/>
            </a:pPr>
            <a:r>
              <a:rPr lang="en-US" altLang="ko-KR" sz="1600" b="1" dirty="0">
                <a:solidFill>
                  <a:srgbClr val="FF0000"/>
                </a:solidFill>
                <a:latin typeface="+mn-ea"/>
                <a:ea typeface="맑은 고딕" panose="020B0503020000020004" pitchFamily="50" charset="-127"/>
                <a:cs typeface="Biome Light" panose="020B0502040204020203" pitchFamily="34" charset="0"/>
              </a:rPr>
              <a:t>M</a:t>
            </a:r>
            <a:r>
              <a:rPr lang="en-US" altLang="ko-KR" sz="1600" dirty="0">
                <a:latin typeface="+mn-ea"/>
                <a:ea typeface="맑은 고딕" panose="020B0503020000020004" pitchFamily="50" charset="-127"/>
                <a:cs typeface="Biome Light" panose="020B0502040204020203" pitchFamily="34" charset="0"/>
              </a:rPr>
              <a:t>edical</a:t>
            </a:r>
            <a:r>
              <a:rPr lang="ko-KR" altLang="en-US" sz="1600" dirty="0">
                <a:latin typeface="+mn-ea"/>
                <a:ea typeface="맑은 고딕" panose="020B0503020000020004" pitchFamily="50" charset="-127"/>
                <a:cs typeface="Biome Light" panose="020B0502040204020203" pitchFamily="34" charset="0"/>
              </a:rPr>
              <a:t> </a:t>
            </a:r>
            <a:r>
              <a:rPr lang="en-US" altLang="ko-KR" sz="1600" b="1" dirty="0">
                <a:solidFill>
                  <a:srgbClr val="FF0000"/>
                </a:solidFill>
                <a:latin typeface="+mn-ea"/>
                <a:ea typeface="맑은 고딕" panose="020B0503020000020004" pitchFamily="50" charset="-127"/>
                <a:cs typeface="Biome Light" panose="020B0502040204020203" pitchFamily="34" charset="0"/>
              </a:rPr>
              <a:t>I</a:t>
            </a:r>
            <a:r>
              <a:rPr lang="en-US" altLang="ko-KR" sz="1600" dirty="0">
                <a:latin typeface="+mn-ea"/>
                <a:ea typeface="맑은 고딕" panose="020B0503020000020004" pitchFamily="50" charset="-127"/>
                <a:cs typeface="Biome Light" panose="020B0502040204020203" pitchFamily="34" charset="0"/>
              </a:rPr>
              <a:t>maging</a:t>
            </a:r>
            <a:r>
              <a:rPr lang="ko-KR" altLang="en-US" sz="1600" dirty="0">
                <a:latin typeface="+mn-ea"/>
                <a:ea typeface="맑은 고딕" panose="020B0503020000020004" pitchFamily="50" charset="-127"/>
                <a:cs typeface="Biome Light" panose="020B0502040204020203" pitchFamily="34" charset="0"/>
              </a:rPr>
              <a:t> </a:t>
            </a:r>
            <a:r>
              <a:rPr lang="en-US" altLang="ko-KR" sz="1600" dirty="0">
                <a:latin typeface="+mn-ea"/>
                <a:ea typeface="맑은 고딕" panose="020B0503020000020004" pitchFamily="50" charset="-127"/>
                <a:cs typeface="Biome Light" panose="020B0502040204020203" pitchFamily="34" charset="0"/>
              </a:rPr>
              <a:t>&amp; </a:t>
            </a:r>
            <a:r>
              <a:rPr lang="en-US" altLang="ko-KR" sz="1600" b="1" dirty="0">
                <a:solidFill>
                  <a:srgbClr val="FF0000"/>
                </a:solidFill>
                <a:latin typeface="+mn-ea"/>
                <a:ea typeface="맑은 고딕" panose="020B0503020000020004" pitchFamily="50" charset="-127"/>
                <a:cs typeface="Biome Light" panose="020B0502040204020203" pitchFamily="34" charset="0"/>
              </a:rPr>
              <a:t>I</a:t>
            </a:r>
            <a:r>
              <a:rPr lang="en-US" altLang="ko-KR" sz="1600" dirty="0">
                <a:latin typeface="+mn-ea"/>
                <a:ea typeface="맑은 고딕" panose="020B0503020000020004" pitchFamily="50" charset="-127"/>
                <a:cs typeface="Biome Light" panose="020B0502040204020203" pitchFamily="34" charset="0"/>
              </a:rPr>
              <a:t>ntelligent </a:t>
            </a:r>
            <a:r>
              <a:rPr lang="en-US" altLang="ko-KR" sz="1600" b="1" dirty="0">
                <a:solidFill>
                  <a:srgbClr val="FF0000"/>
                </a:solidFill>
                <a:latin typeface="+mn-ea"/>
                <a:ea typeface="맑은 고딕" panose="020B0503020000020004" pitchFamily="50" charset="-127"/>
                <a:cs typeface="Biome Light" panose="020B0502040204020203" pitchFamily="34" charset="0"/>
              </a:rPr>
              <a:t>R</a:t>
            </a:r>
            <a:r>
              <a:rPr lang="en-US" altLang="ko-KR" sz="1600" dirty="0">
                <a:latin typeface="+mn-ea"/>
                <a:ea typeface="맑은 고딕" panose="020B0503020000020004" pitchFamily="50" charset="-127"/>
                <a:cs typeface="Biome Light" panose="020B0502040204020203" pitchFamily="34" charset="0"/>
              </a:rPr>
              <a:t>eality </a:t>
            </a:r>
            <a:r>
              <a:rPr lang="en-US" altLang="ko-KR" sz="1600" b="1" dirty="0">
                <a:solidFill>
                  <a:srgbClr val="FF0000"/>
                </a:solidFill>
                <a:latin typeface="+mn-ea"/>
                <a:ea typeface="맑은 고딕" panose="020B0503020000020004" pitchFamily="50" charset="-127"/>
                <a:cs typeface="Biome Light" panose="020B0502040204020203" pitchFamily="34" charset="0"/>
              </a:rPr>
              <a:t>L</a:t>
            </a:r>
            <a:r>
              <a:rPr lang="en-US" altLang="ko-KR" sz="1600" dirty="0">
                <a:latin typeface="+mn-ea"/>
                <a:ea typeface="맑은 고딕" panose="020B0503020000020004" pitchFamily="50" charset="-127"/>
                <a:cs typeface="Biome Light" panose="020B0502040204020203" pitchFamily="34" charset="0"/>
              </a:rPr>
              <a:t>ab.</a:t>
            </a:r>
          </a:p>
          <a:p>
            <a:pPr latinLnBrk="1">
              <a:lnSpc>
                <a:spcPct val="90000"/>
              </a:lnSpc>
              <a:defRPr/>
            </a:pPr>
            <a:r>
              <a:rPr lang="en-US" altLang="ko-KR" sz="1600" dirty="0">
                <a:latin typeface="+mn-ea"/>
                <a:ea typeface="맑은 고딕" panose="020B0503020000020004" pitchFamily="50" charset="-127"/>
                <a:cs typeface="Biome Light" panose="020B0502040204020203" pitchFamily="34" charset="0"/>
              </a:rPr>
              <a:t>Convergence Medicine/Radiology</a:t>
            </a:r>
          </a:p>
        </p:txBody>
      </p:sp>
      <p:sp>
        <p:nvSpPr>
          <p:cNvPr id="11" name="TextBox 10">
            <a:extLst>
              <a:ext uri="{FF2B5EF4-FFF2-40B4-BE49-F238E27FC236}">
                <a16:creationId xmlns:a16="http://schemas.microsoft.com/office/drawing/2014/main" id="{85053170-012A-4B2B-B5C1-E1F0FBECE6FB}"/>
              </a:ext>
            </a:extLst>
          </p:cNvPr>
          <p:cNvSpPr txBox="1"/>
          <p:nvPr userDrawn="1"/>
        </p:nvSpPr>
        <p:spPr>
          <a:xfrm>
            <a:off x="5248653" y="6257465"/>
            <a:ext cx="1226618" cy="300082"/>
          </a:xfrm>
          <a:prstGeom prst="rect">
            <a:avLst/>
          </a:prstGeom>
          <a:noFill/>
        </p:spPr>
        <p:txBody>
          <a:bodyPr wrap="none" rtlCol="0">
            <a:spAutoFit/>
          </a:bodyPr>
          <a:lstStyle/>
          <a:p>
            <a:pPr latinLnBrk="1">
              <a:defRPr/>
            </a:pPr>
            <a:r>
              <a:rPr lang="en-US" altLang="ko-KR" sz="1350" dirty="0">
                <a:latin typeface="맑은 고딕" panose="020B0503020000020004" pitchFamily="50" charset="-127"/>
                <a:ea typeface="맑은 고딕" panose="020B0503020000020004" pitchFamily="50" charset="-127"/>
                <a:cs typeface="Biome Light" panose="020B0502040204020203" pitchFamily="34" charset="0"/>
              </a:rPr>
              <a:t>www.mi2rl.co</a:t>
            </a:r>
          </a:p>
        </p:txBody>
      </p:sp>
      <p:pic>
        <p:nvPicPr>
          <p:cNvPr id="12" name="그림 11">
            <a:extLst>
              <a:ext uri="{FF2B5EF4-FFF2-40B4-BE49-F238E27FC236}">
                <a16:creationId xmlns:a16="http://schemas.microsoft.com/office/drawing/2014/main" id="{161F7838-2AA3-48D5-A207-2CE4AEE4CD5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57151"/>
            <a:ext cx="6096000" cy="1823161"/>
          </a:xfrm>
          <a:prstGeom prst="rect">
            <a:avLst/>
          </a:prstGeom>
        </p:spPr>
      </p:pic>
      <p:sp>
        <p:nvSpPr>
          <p:cNvPr id="16" name="제목 15"/>
          <p:cNvSpPr>
            <a:spLocks noGrp="1"/>
          </p:cNvSpPr>
          <p:nvPr>
            <p:ph type="title"/>
          </p:nvPr>
        </p:nvSpPr>
        <p:spPr>
          <a:xfrm>
            <a:off x="256059" y="711057"/>
            <a:ext cx="4959643" cy="515347"/>
          </a:xfrm>
          <a:prstGeom prst="rect">
            <a:avLst/>
          </a:prstGeom>
        </p:spPr>
        <p:txBody>
          <a:bodyPr>
            <a:normAutofit/>
          </a:bodyPr>
          <a:lstStyle>
            <a:lvl1pPr>
              <a:defRPr sz="3200" b="1">
                <a:latin typeface="맑은 고딕" panose="020B0503020000020004" pitchFamily="50" charset="-127"/>
                <a:ea typeface="맑은 고딕" panose="020B0503020000020004" pitchFamily="50" charset="-127"/>
              </a:defRPr>
            </a:lvl1pPr>
          </a:lstStyle>
          <a:p>
            <a:r>
              <a:rPr lang="ko-KR" altLang="en-US" dirty="0"/>
              <a:t>마스터 제목 스타일 편집</a:t>
            </a:r>
          </a:p>
        </p:txBody>
      </p:sp>
      <p:sp>
        <p:nvSpPr>
          <p:cNvPr id="27" name="TextBox 26"/>
          <p:cNvSpPr txBox="1"/>
          <p:nvPr userDrawn="1"/>
        </p:nvSpPr>
        <p:spPr>
          <a:xfrm>
            <a:off x="7997430" y="4703712"/>
            <a:ext cx="4194570" cy="1477328"/>
          </a:xfrm>
          <a:prstGeom prst="rect">
            <a:avLst/>
          </a:prstGeom>
          <a:noFill/>
        </p:spPr>
        <p:txBody>
          <a:bodyPr wrap="square" rtlCol="0">
            <a:spAutoFit/>
          </a:bodyPr>
          <a:lstStyle/>
          <a:p>
            <a:r>
              <a:rPr lang="ko-KR" altLang="en-US" b="1" dirty="0">
                <a:latin typeface="맑은 고딕" panose="020B0503020000020004" pitchFamily="50" charset="-127"/>
                <a:ea typeface="맑은 고딕" panose="020B0503020000020004" pitchFamily="50" charset="-127"/>
              </a:rPr>
              <a:t>서울아산병원 의공학연구소</a:t>
            </a:r>
            <a:endParaRPr lang="en-US" altLang="ko-KR" b="1" dirty="0">
              <a:latin typeface="맑은 고딕" panose="020B0503020000020004" pitchFamily="50" charset="-127"/>
              <a:ea typeface="맑은 고딕" panose="020B0503020000020004" pitchFamily="50" charset="-127"/>
            </a:endParaRPr>
          </a:p>
          <a:p>
            <a:endParaRPr lang="en-US" altLang="ko-KR" b="1" dirty="0">
              <a:latin typeface="맑은 고딕" panose="020B0503020000020004" pitchFamily="50" charset="-127"/>
              <a:ea typeface="맑은 고딕" panose="020B0503020000020004" pitchFamily="50" charset="-127"/>
            </a:endParaRPr>
          </a:p>
          <a:p>
            <a:r>
              <a:rPr lang="ko-KR" altLang="en-US" b="1" dirty="0">
                <a:latin typeface="맑은 고딕" panose="020B0503020000020004" pitchFamily="50" charset="-127"/>
                <a:ea typeface="맑은 고딕" panose="020B0503020000020004" pitchFamily="50" charset="-127"/>
              </a:rPr>
              <a:t>발표자</a:t>
            </a:r>
            <a:r>
              <a:rPr lang="en-US" altLang="ko-KR" b="1" dirty="0">
                <a:latin typeface="맑은 고딕" panose="020B0503020000020004" pitchFamily="50" charset="-127"/>
                <a:ea typeface="맑은 고딕" panose="020B0503020000020004" pitchFamily="50" charset="-127"/>
              </a:rPr>
              <a:t>:</a:t>
            </a:r>
            <a:r>
              <a:rPr lang="ko-KR" altLang="en-US" b="1" dirty="0">
                <a:latin typeface="맑은 고딕" panose="020B0503020000020004" pitchFamily="50" charset="-127"/>
                <a:ea typeface="맑은 고딕" panose="020B0503020000020004" pitchFamily="50" charset="-127"/>
              </a:rPr>
              <a:t> </a:t>
            </a:r>
            <a:r>
              <a:rPr lang="ko-KR" altLang="en-US" b="1" dirty="0" err="1">
                <a:latin typeface="맑은 고딕" panose="020B0503020000020004" pitchFamily="50" charset="-127"/>
                <a:ea typeface="맑은 고딕" panose="020B0503020000020004" pitchFamily="50" charset="-127"/>
              </a:rPr>
              <a:t>경성구</a:t>
            </a:r>
            <a:endParaRPr lang="en-US" altLang="ko-KR" b="1" dirty="0">
              <a:latin typeface="맑은 고딕" panose="020B0503020000020004" pitchFamily="50" charset="-127"/>
              <a:ea typeface="맑은 고딕" panose="020B0503020000020004" pitchFamily="50" charset="-127"/>
            </a:endParaRPr>
          </a:p>
          <a:p>
            <a:endParaRPr lang="en-US" altLang="ko-KR" b="1" dirty="0">
              <a:latin typeface="맑은 고딕" panose="020B0503020000020004" pitchFamily="50" charset="-127"/>
              <a:ea typeface="맑은 고딕" panose="020B0503020000020004" pitchFamily="50" charset="-127"/>
            </a:endParaRPr>
          </a:p>
          <a:p>
            <a:r>
              <a:rPr lang="en-US" altLang="ko-KR" b="1" dirty="0">
                <a:latin typeface="맑은 고딕" panose="020B0503020000020004" pitchFamily="50" charset="-127"/>
                <a:ea typeface="맑은 고딕" panose="020B0503020000020004" pitchFamily="50" charset="-127"/>
              </a:rPr>
              <a:t>Email: babbu3682@gmail.com</a:t>
            </a:r>
            <a:endParaRPr lang="ko-KR" altLang="en-US" b="1" dirty="0">
              <a:latin typeface="맑은 고딕" panose="020B0503020000020004" pitchFamily="50" charset="-127"/>
              <a:ea typeface="맑은 고딕" panose="020B0503020000020004" pitchFamily="50" charset="-127"/>
            </a:endParaRPr>
          </a:p>
        </p:txBody>
      </p:sp>
      <p:sp>
        <p:nvSpPr>
          <p:cNvPr id="2" name="TextBox 1"/>
          <p:cNvSpPr txBox="1"/>
          <p:nvPr userDrawn="1"/>
        </p:nvSpPr>
        <p:spPr>
          <a:xfrm>
            <a:off x="773525" y="6269007"/>
            <a:ext cx="989373" cy="276999"/>
          </a:xfrm>
          <a:prstGeom prst="rect">
            <a:avLst/>
          </a:prstGeom>
          <a:noFill/>
        </p:spPr>
        <p:txBody>
          <a:bodyPr wrap="none" rtlCol="0">
            <a:spAutoFit/>
          </a:bodyPr>
          <a:lstStyle/>
          <a:p>
            <a:pPr algn="ctr"/>
            <a:fld id="{70B403D0-B0D9-42C3-9C9B-86107B300C9B}" type="datetime1">
              <a:rPr lang="ko-KR" altLang="en-US" sz="1200" smtClean="0">
                <a:latin typeface="맑은 고딕" panose="020B0503020000020004" pitchFamily="50" charset="-127"/>
                <a:ea typeface="맑은 고딕" panose="020B0503020000020004" pitchFamily="50" charset="-127"/>
              </a:rPr>
              <a:t>2023-04-11</a:t>
            </a:fld>
            <a:endParaRPr lang="ko-KR" altLang="en-US" sz="1200" dirty="0">
              <a:latin typeface="맑은 고딕" panose="020B0503020000020004" pitchFamily="50" charset="-127"/>
              <a:ea typeface="맑은 고딕" panose="020B0503020000020004" pitchFamily="50" charset="-127"/>
            </a:endParaRPr>
          </a:p>
        </p:txBody>
      </p:sp>
      <p:cxnSp>
        <p:nvCxnSpPr>
          <p:cNvPr id="4" name="직선 연결선 3"/>
          <p:cNvCxnSpPr/>
          <p:nvPr userDrawn="1"/>
        </p:nvCxnSpPr>
        <p:spPr>
          <a:xfrm>
            <a:off x="9019059" y="165014"/>
            <a:ext cx="775816" cy="3374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userDrawn="1"/>
        </p:nvCxnSpPr>
        <p:spPr>
          <a:xfrm flipV="1">
            <a:off x="9020175" y="497682"/>
            <a:ext cx="762000" cy="4524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flipV="1">
            <a:off x="9023351" y="947739"/>
            <a:ext cx="86994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1008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297233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
        <p:nvSpPr>
          <p:cNvPr id="14" name="Google Shape;14;p4"/>
          <p:cNvSpPr>
            <a:spLocks noGrp="1"/>
          </p:cNvSpPr>
          <p:nvPr>
            <p:ph type="pic" idx="2"/>
          </p:nvPr>
        </p:nvSpPr>
        <p:spPr>
          <a:xfrm>
            <a:off x="7250617" y="2835370"/>
            <a:ext cx="3619496" cy="362449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9138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93941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764734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208894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755889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38848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2908103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776720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147456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F9F86-7C02-48A7-8588-C1AA6A5329AC}" type="datetimeFigureOut">
              <a:rPr lang="ko-KR" altLang="en-US" smtClean="0"/>
              <a:t>2023-04-11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4217065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tmp"/></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0.tm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_JQSMhqXw-4" TargetMode="External"/><Relationship Id="rId13" Type="http://schemas.openxmlformats.org/officeDocument/2006/relationships/hyperlink" Target="https://www.youtube.com/watch?v=cFPCKCglpuE" TargetMode="External"/><Relationship Id="rId18" Type="http://schemas.openxmlformats.org/officeDocument/2006/relationships/hyperlink" Target="https://www.youtube.com/watch?v=uG2ceFnUeQU" TargetMode="External"/><Relationship Id="rId3" Type="http://schemas.openxmlformats.org/officeDocument/2006/relationships/hyperlink" Target="https://arxiv.org/abs/2208.05140" TargetMode="External"/><Relationship Id="rId21" Type="http://schemas.openxmlformats.org/officeDocument/2006/relationships/hyperlink" Target="https://www.youtube.com/watch?v=uFoGaIVHfoE" TargetMode="External"/><Relationship Id="rId7" Type="http://schemas.openxmlformats.org/officeDocument/2006/relationships/hyperlink" Target="http://dmqm.korea.ac.kr/activity/seminar/373" TargetMode="External"/><Relationship Id="rId12" Type="http://schemas.openxmlformats.org/officeDocument/2006/relationships/hyperlink" Target="https://www.youtube.com/watch?v=jDlLnNiRXTc" TargetMode="External"/><Relationship Id="rId17" Type="http://schemas.openxmlformats.org/officeDocument/2006/relationships/hyperlink" Target="https://www.youtube.com/watch?v=kZz4HLLS-q0" TargetMode="External"/><Relationship Id="rId25" Type="http://schemas.openxmlformats.org/officeDocument/2006/relationships/hyperlink" Target="https://www.youtube.com/watch?v=m0sehjymZNU" TargetMode="External"/><Relationship Id="rId2" Type="http://schemas.openxmlformats.org/officeDocument/2006/relationships/notesSlide" Target="../notesSlides/notesSlide48.xml"/><Relationship Id="rId16" Type="http://schemas.openxmlformats.org/officeDocument/2006/relationships/hyperlink" Target="https://www.youtube.com/watch?v=Ktgt7bcXLYI" TargetMode="External"/><Relationship Id="rId20" Type="http://schemas.openxmlformats.org/officeDocument/2006/relationships/hyperlink" Target="https://www.youtube.com/watch?v=Ntjm2Icrh0E" TargetMode="External"/><Relationship Id="rId1" Type="http://schemas.openxmlformats.org/officeDocument/2006/relationships/slideLayout" Target="../slideLayouts/slideLayout12.xml"/><Relationship Id="rId6" Type="http://schemas.openxmlformats.org/officeDocument/2006/relationships/hyperlink" Target="http://dmqm.korea.ac.kr/activity/seminar/341" TargetMode="External"/><Relationship Id="rId11" Type="http://schemas.openxmlformats.org/officeDocument/2006/relationships/hyperlink" Target="https://www.youtube.com/watch?v=uy3MEwBTR4o" TargetMode="External"/><Relationship Id="rId24" Type="http://schemas.openxmlformats.org/officeDocument/2006/relationships/hyperlink" Target="https://lilianweng.github.io/posts/2021-07-11-diffusion-models/" TargetMode="External"/><Relationship Id="rId5" Type="http://schemas.openxmlformats.org/officeDocument/2006/relationships/hyperlink" Target="http://dmqm.korea.ac.kr/activity/seminar/352" TargetMode="External"/><Relationship Id="rId15" Type="http://schemas.openxmlformats.org/officeDocument/2006/relationships/hyperlink" Target="https://www.youtube.com/watch?v=WRkClaOAjkA" TargetMode="External"/><Relationship Id="rId23" Type="http://schemas.openxmlformats.org/officeDocument/2006/relationships/hyperlink" Target="https://angusturner.github.io/generative_models/2021/06/29/diffusion-probabilistic-models-I.html" TargetMode="External"/><Relationship Id="rId10" Type="http://schemas.openxmlformats.org/officeDocument/2006/relationships/hyperlink" Target="https://www.youtube.com/watch?v=rgXxAFIBido" TargetMode="External"/><Relationship Id="rId19" Type="http://schemas.openxmlformats.org/officeDocument/2006/relationships/hyperlink" Target="https://www.youtube.com/watch?v=1j0W_lu55nc&amp;t=24s" TargetMode="External"/><Relationship Id="rId4" Type="http://schemas.openxmlformats.org/officeDocument/2006/relationships/hyperlink" Target="http://dmqm.korea.ac.kr/activity/seminar/365" TargetMode="External"/><Relationship Id="rId9" Type="http://schemas.openxmlformats.org/officeDocument/2006/relationships/hyperlink" Target="https://www.youtube.com/watch?v=ZKAXgg_OAE0" TargetMode="External"/><Relationship Id="rId14" Type="http://schemas.openxmlformats.org/officeDocument/2006/relationships/hyperlink" Target="https://www.youtube.com/watch?v=az-OV47oKvA" TargetMode="External"/><Relationship Id="rId22" Type="http://schemas.openxmlformats.org/officeDocument/2006/relationships/hyperlink" Target="https://www.youtube.com/watch?v=ibB6aR9xA1Q"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gif"/></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3482" y="2240781"/>
            <a:ext cx="5139971" cy="1265987"/>
          </a:xfrm>
        </p:spPr>
        <p:txBody>
          <a:bodyPr>
            <a:noAutofit/>
          </a:bodyPr>
          <a:lstStyle/>
          <a:p>
            <a:r>
              <a:rPr lang="en-US" altLang="ko-KR" sz="3600" i="0" dirty="0">
                <a:solidFill>
                  <a:srgbClr val="222222"/>
                </a:solidFill>
                <a:effectLst/>
                <a:latin typeface="Arial" panose="020B0604020202020204" pitchFamily="34" charset="0"/>
              </a:rPr>
              <a:t>Stable Diffusion</a:t>
            </a:r>
            <a:endParaRPr lang="ko-KR" altLang="en-US" sz="1200" dirty="0">
              <a:latin typeface="Times" panose="02020603050405020304" pitchFamily="18" charset="0"/>
              <a:ea typeface="+mj-ea"/>
              <a:cs typeface="Times" panose="02020603050405020304" pitchFamily="18" charset="0"/>
            </a:endParaRPr>
          </a:p>
        </p:txBody>
      </p:sp>
      <p:sp>
        <p:nvSpPr>
          <p:cNvPr id="7" name="직사각형 6"/>
          <p:cNvSpPr/>
          <p:nvPr/>
        </p:nvSpPr>
        <p:spPr>
          <a:xfrm>
            <a:off x="339365" y="6334811"/>
            <a:ext cx="2810759" cy="422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anose="020B0503020000020004" pitchFamily="50" charset="-127"/>
            </a:endParaRPr>
          </a:p>
        </p:txBody>
      </p:sp>
      <p:pic>
        <p:nvPicPr>
          <p:cNvPr id="3" name="그림 2"/>
          <p:cNvPicPr>
            <a:picLocks noChangeAspect="1"/>
          </p:cNvPicPr>
          <p:nvPr/>
        </p:nvPicPr>
        <p:blipFill>
          <a:blip r:embed="rId3"/>
          <a:stretch>
            <a:fillRect/>
          </a:stretch>
        </p:blipFill>
        <p:spPr>
          <a:xfrm>
            <a:off x="339365" y="4893436"/>
            <a:ext cx="328386" cy="285553"/>
          </a:xfrm>
          <a:prstGeom prst="rect">
            <a:avLst/>
          </a:prstGeom>
        </p:spPr>
      </p:pic>
      <p:sp>
        <p:nvSpPr>
          <p:cNvPr id="5" name="직사각형 4">
            <a:extLst>
              <a:ext uri="{FF2B5EF4-FFF2-40B4-BE49-F238E27FC236}">
                <a16:creationId xmlns:a16="http://schemas.microsoft.com/office/drawing/2014/main" id="{3B0CCFEA-844C-4D26-A435-FEABBC8D1FB9}"/>
              </a:ext>
            </a:extLst>
          </p:cNvPr>
          <p:cNvSpPr/>
          <p:nvPr/>
        </p:nvSpPr>
        <p:spPr>
          <a:xfrm>
            <a:off x="647655" y="4863292"/>
            <a:ext cx="6096000" cy="369332"/>
          </a:xfrm>
          <a:prstGeom prst="rect">
            <a:avLst/>
          </a:prstGeom>
        </p:spPr>
        <p:txBody>
          <a:bodyPr>
            <a:spAutoFit/>
          </a:bodyPr>
          <a:lstStyle/>
          <a:p>
            <a:r>
              <a:rPr lang="en-US" altLang="ko-KR" b="1" dirty="0">
                <a:latin typeface="Times" panose="02020603050405020304" pitchFamily="18" charset="0"/>
                <a:cs typeface="Times" panose="02020603050405020304" pitchFamily="18" charset="0"/>
              </a:rPr>
              <a:t>Git: </a:t>
            </a:r>
            <a:r>
              <a:rPr lang="en-US" altLang="ko-KR" b="1" dirty="0">
                <a:solidFill>
                  <a:srgbClr val="0563C1"/>
                </a:solidFill>
                <a:latin typeface="Times" panose="02020603050405020304" pitchFamily="18" charset="0"/>
                <a:cs typeface="Times" panose="02020603050405020304" pitchFamily="18" charset="0"/>
              </a:rPr>
              <a:t>https</a:t>
            </a:r>
            <a:r>
              <a:rPr lang="en-US" altLang="ko-KR" b="1">
                <a:solidFill>
                  <a:srgbClr val="0563C1"/>
                </a:solidFill>
                <a:latin typeface="Times" panose="02020603050405020304" pitchFamily="18" charset="0"/>
                <a:cs typeface="Times" panose="02020603050405020304" pitchFamily="18" charset="0"/>
              </a:rPr>
              <a:t>://githuddb</a:t>
            </a:r>
            <a:r>
              <a:rPr lang="en-US" altLang="ko-KR" b="1" dirty="0">
                <a:solidFill>
                  <a:srgbClr val="0563C1"/>
                </a:solidFill>
                <a:latin typeface="Times" panose="02020603050405020304" pitchFamily="18" charset="0"/>
                <a:cs typeface="Times" panose="02020603050405020304" pitchFamily="18" charset="0"/>
              </a:rPr>
              <a:t>.com/CompVis/latent-diffusion</a:t>
            </a:r>
            <a:endParaRPr lang="en-US" altLang="ko-KR" b="1"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15137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10</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9" name="그림 8">
            <a:extLst>
              <a:ext uri="{FF2B5EF4-FFF2-40B4-BE49-F238E27FC236}">
                <a16:creationId xmlns:a16="http://schemas.microsoft.com/office/drawing/2014/main" id="{67D2C362-6828-F8FD-60B0-6CFFB0D51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74" y="806450"/>
            <a:ext cx="10515600" cy="5915025"/>
          </a:xfrm>
          <a:prstGeom prst="rect">
            <a:avLst/>
          </a:prstGeom>
        </p:spPr>
      </p:pic>
    </p:spTree>
    <p:extLst>
      <p:ext uri="{BB962C8B-B14F-4D97-AF65-F5344CB8AC3E}">
        <p14:creationId xmlns:p14="http://schemas.microsoft.com/office/powerpoint/2010/main" val="382647171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2A2B946B-FFC9-A535-3B97-F7F2320F1895}"/>
              </a:ext>
            </a:extLst>
          </p:cNvPr>
          <p:cNvPicPr>
            <a:picLocks noChangeAspect="1"/>
          </p:cNvPicPr>
          <p:nvPr/>
        </p:nvPicPr>
        <p:blipFill rotWithShape="1">
          <a:blip r:embed="rId3">
            <a:extLst>
              <a:ext uri="{28A0092B-C50C-407E-A947-70E740481C1C}">
                <a14:useLocalDpi xmlns:a14="http://schemas.microsoft.com/office/drawing/2010/main" val="0"/>
              </a:ext>
            </a:extLst>
          </a:blip>
          <a:srcRect l="6587" t="17315" r="24238" b="17884"/>
          <a:stretch/>
        </p:blipFill>
        <p:spPr>
          <a:xfrm>
            <a:off x="1061928" y="1233714"/>
            <a:ext cx="10068143" cy="5305198"/>
          </a:xfrm>
          <a:prstGeom prst="rect">
            <a:avLst/>
          </a:prstGeom>
        </p:spPr>
      </p:pic>
    </p:spTree>
    <p:extLst>
      <p:ext uri="{BB962C8B-B14F-4D97-AF65-F5344CB8AC3E}">
        <p14:creationId xmlns:p14="http://schemas.microsoft.com/office/powerpoint/2010/main" val="95691853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13" name="그림 12">
            <a:extLst>
              <a:ext uri="{FF2B5EF4-FFF2-40B4-BE49-F238E27FC236}">
                <a16:creationId xmlns:a16="http://schemas.microsoft.com/office/drawing/2014/main" id="{1B1657F2-D673-783A-E874-2609929E7CA6}"/>
              </a:ext>
            </a:extLst>
          </p:cNvPr>
          <p:cNvPicPr>
            <a:picLocks noChangeAspect="1"/>
          </p:cNvPicPr>
          <p:nvPr/>
        </p:nvPicPr>
        <p:blipFill rotWithShape="1">
          <a:blip r:embed="rId3">
            <a:extLst>
              <a:ext uri="{28A0092B-C50C-407E-A947-70E740481C1C}">
                <a14:useLocalDpi xmlns:a14="http://schemas.microsoft.com/office/drawing/2010/main" val="0"/>
              </a:ext>
            </a:extLst>
          </a:blip>
          <a:srcRect l="9334" t="17990" r="28750" b="9037"/>
          <a:stretch/>
        </p:blipFill>
        <p:spPr>
          <a:xfrm>
            <a:off x="2136654" y="699542"/>
            <a:ext cx="7566146" cy="5015973"/>
          </a:xfrm>
          <a:prstGeom prst="rect">
            <a:avLst/>
          </a:prstGeom>
        </p:spPr>
      </p:pic>
      <p:pic>
        <p:nvPicPr>
          <p:cNvPr id="10" name="그림 9">
            <a:extLst>
              <a:ext uri="{FF2B5EF4-FFF2-40B4-BE49-F238E27FC236}">
                <a16:creationId xmlns:a16="http://schemas.microsoft.com/office/drawing/2014/main" id="{C78B8C00-FA31-685B-DD1E-40538502BA05}"/>
              </a:ext>
            </a:extLst>
          </p:cNvPr>
          <p:cNvPicPr>
            <a:picLocks noChangeAspect="1"/>
          </p:cNvPicPr>
          <p:nvPr/>
        </p:nvPicPr>
        <p:blipFill rotWithShape="1">
          <a:blip r:embed="rId4">
            <a:extLst>
              <a:ext uri="{28A0092B-C50C-407E-A947-70E740481C1C}">
                <a14:useLocalDpi xmlns:a14="http://schemas.microsoft.com/office/drawing/2010/main" val="0"/>
              </a:ext>
            </a:extLst>
          </a:blip>
          <a:srcRect l="9479" t="62778" r="21251" b="18148"/>
          <a:stretch/>
        </p:blipFill>
        <p:spPr>
          <a:xfrm>
            <a:off x="2136654" y="5715515"/>
            <a:ext cx="7427682" cy="1112863"/>
          </a:xfrm>
          <a:prstGeom prst="rect">
            <a:avLst/>
          </a:prstGeom>
        </p:spPr>
      </p:pic>
    </p:spTree>
    <p:extLst>
      <p:ext uri="{BB962C8B-B14F-4D97-AF65-F5344CB8AC3E}">
        <p14:creationId xmlns:p14="http://schemas.microsoft.com/office/powerpoint/2010/main" val="275696738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E9636F7F-D47F-FD6A-FDF9-CD0C829C8516}"/>
              </a:ext>
            </a:extLst>
          </p:cNvPr>
          <p:cNvPicPr>
            <a:picLocks noChangeAspect="1"/>
          </p:cNvPicPr>
          <p:nvPr/>
        </p:nvPicPr>
        <p:blipFill rotWithShape="1">
          <a:blip r:embed="rId3">
            <a:extLst>
              <a:ext uri="{28A0092B-C50C-407E-A947-70E740481C1C}">
                <a14:useLocalDpi xmlns:a14="http://schemas.microsoft.com/office/drawing/2010/main" val="0"/>
              </a:ext>
            </a:extLst>
          </a:blip>
          <a:srcRect l="4334" t="21777" r="3000" b="5630"/>
          <a:stretch/>
        </p:blipFill>
        <p:spPr>
          <a:xfrm>
            <a:off x="2139734" y="676952"/>
            <a:ext cx="7918666" cy="3489340"/>
          </a:xfrm>
          <a:prstGeom prst="rect">
            <a:avLst/>
          </a:prstGeom>
        </p:spPr>
      </p:pic>
      <p:pic>
        <p:nvPicPr>
          <p:cNvPr id="7" name="그림 6" descr="텍스트이(가) 표시된 사진&#10;&#10;자동 생성된 설명">
            <a:extLst>
              <a:ext uri="{FF2B5EF4-FFF2-40B4-BE49-F238E27FC236}">
                <a16:creationId xmlns:a16="http://schemas.microsoft.com/office/drawing/2014/main" id="{7C7D4568-5417-7E56-A4F3-496253ABA32A}"/>
              </a:ext>
            </a:extLst>
          </p:cNvPr>
          <p:cNvPicPr>
            <a:picLocks noChangeAspect="1"/>
          </p:cNvPicPr>
          <p:nvPr/>
        </p:nvPicPr>
        <p:blipFill rotWithShape="1">
          <a:blip r:embed="rId4">
            <a:extLst>
              <a:ext uri="{28A0092B-C50C-407E-A947-70E740481C1C}">
                <a14:useLocalDpi xmlns:a14="http://schemas.microsoft.com/office/drawing/2010/main" val="0"/>
              </a:ext>
            </a:extLst>
          </a:blip>
          <a:srcRect l="7334" t="24074" r="21979" b="33518"/>
          <a:stretch/>
        </p:blipFill>
        <p:spPr>
          <a:xfrm>
            <a:off x="2555240" y="4455574"/>
            <a:ext cx="7081520" cy="2389726"/>
          </a:xfrm>
          <a:prstGeom prst="rect">
            <a:avLst/>
          </a:prstGeom>
        </p:spPr>
      </p:pic>
    </p:spTree>
    <p:extLst>
      <p:ext uri="{BB962C8B-B14F-4D97-AF65-F5344CB8AC3E}">
        <p14:creationId xmlns:p14="http://schemas.microsoft.com/office/powerpoint/2010/main" val="2002550690"/>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650240" y="1169203"/>
            <a:ext cx="9875520" cy="1323439"/>
          </a:xfrm>
          <a:prstGeom prst="rect">
            <a:avLst/>
          </a:prstGeom>
          <a:noFill/>
        </p:spPr>
        <p:txBody>
          <a:bodyPr wrap="square">
            <a:spAutoFit/>
          </a:bodyPr>
          <a:lstStyle/>
          <a:p>
            <a:pPr marL="285750" indent="-285750">
              <a:buFont typeface="Arial" panose="020B0604020202020204" pitchFamily="34" charset="0"/>
              <a:buChar char="•"/>
            </a:pPr>
            <a:r>
              <a:rPr lang="ko-KR" altLang="en-US" sz="1600" b="1" dirty="0"/>
              <a:t>데이터 공간상에서 임의의 데이터 생성 </a:t>
            </a:r>
            <a:r>
              <a:rPr lang="en-US" altLang="ko-KR" sz="1600" b="1" dirty="0"/>
              <a:t>(</a:t>
            </a:r>
            <a:r>
              <a:rPr lang="ko-KR" altLang="en-US" sz="1600" b="1" dirty="0"/>
              <a:t>랜덤 노이즈</a:t>
            </a:r>
            <a:r>
              <a:rPr lang="en-US" altLang="ko-KR" sz="1600" b="1" dirty="0"/>
              <a:t>) </a:t>
            </a:r>
          </a:p>
          <a:p>
            <a:pPr marL="285750" indent="-285750">
              <a:buFont typeface="Arial" panose="020B0604020202020204" pitchFamily="34" charset="0"/>
              <a:buChar char="•"/>
            </a:pPr>
            <a:endParaRPr lang="en-US" altLang="ko-KR" sz="1600" b="1" dirty="0"/>
          </a:p>
          <a:p>
            <a:pPr marL="285750" indent="-285750">
              <a:buFont typeface="Arial" panose="020B0604020202020204" pitchFamily="34" charset="0"/>
              <a:buChar char="•"/>
            </a:pPr>
            <a:r>
              <a:rPr lang="ko-KR" altLang="en-US" sz="1600" b="1" dirty="0"/>
              <a:t>확률밀도함수의 기울기를 계산 후 확률 값이 높아지는 방향으로 데이터 업데이트</a:t>
            </a:r>
            <a:endParaRPr lang="en-US" altLang="ko-KR" sz="1600" b="1" dirty="0"/>
          </a:p>
          <a:p>
            <a:endParaRPr lang="en-US" altLang="ko-KR" sz="1600" b="1" dirty="0"/>
          </a:p>
          <a:p>
            <a:pPr marL="285750" indent="-285750">
              <a:buFont typeface="Arial" panose="020B0604020202020204" pitchFamily="34" charset="0"/>
              <a:buChar char="•"/>
            </a:pPr>
            <a:r>
              <a:rPr lang="ko-KR" altLang="en-US" sz="1600" b="1" dirty="0"/>
              <a:t>확률 값이 높은 곳에 도달하면 샘플링 된 데이터와 유사한 데이터 생성 가능</a:t>
            </a:r>
            <a:endParaRPr lang="en-US" altLang="ko-KR" sz="1600"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14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DDPM</a:t>
            </a:r>
            <a:endParaRPr lang="ko-KR" altLang="en-US" sz="3200" b="1" dirty="0">
              <a:solidFill>
                <a:srgbClr val="433A31"/>
              </a:solidFill>
              <a:latin typeface="+mj-ea"/>
              <a:ea typeface="+mj-ea"/>
              <a:cs typeface="Lato Light"/>
              <a:sym typeface="Lato Light"/>
            </a:endParaRPr>
          </a:p>
        </p:txBody>
      </p:sp>
      <p:pic>
        <p:nvPicPr>
          <p:cNvPr id="7" name="그림 6">
            <a:extLst>
              <a:ext uri="{FF2B5EF4-FFF2-40B4-BE49-F238E27FC236}">
                <a16:creationId xmlns:a16="http://schemas.microsoft.com/office/drawing/2014/main" id="{9548F673-E446-8EDC-CD2B-A6030E0A1477}"/>
              </a:ext>
            </a:extLst>
          </p:cNvPr>
          <p:cNvPicPr>
            <a:picLocks noChangeAspect="1"/>
          </p:cNvPicPr>
          <p:nvPr/>
        </p:nvPicPr>
        <p:blipFill>
          <a:blip r:embed="rId3"/>
          <a:stretch>
            <a:fillRect/>
          </a:stretch>
        </p:blipFill>
        <p:spPr>
          <a:xfrm>
            <a:off x="2563735" y="3194009"/>
            <a:ext cx="7579718" cy="2930646"/>
          </a:xfrm>
          <a:prstGeom prst="rect">
            <a:avLst/>
          </a:prstGeom>
        </p:spPr>
      </p:pic>
    </p:spTree>
    <p:extLst>
      <p:ext uri="{BB962C8B-B14F-4D97-AF65-F5344CB8AC3E}">
        <p14:creationId xmlns:p14="http://schemas.microsoft.com/office/powerpoint/2010/main" val="331607858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434726" y="1338662"/>
            <a:ext cx="11289096" cy="1815882"/>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latin typeface="맑은 고딕" panose="020B0503020000020004" pitchFamily="50" charset="-127"/>
                <a:ea typeface="맑은 고딕" panose="020B0503020000020004" pitchFamily="50" charset="-127"/>
              </a:rPr>
              <a:t>Likelihood(</a:t>
            </a:r>
            <a:r>
              <a:rPr lang="ko-KR" altLang="en-US" sz="1600" b="1" dirty="0">
                <a:latin typeface="맑은 고딕" panose="020B0503020000020004" pitchFamily="50" charset="-127"/>
                <a:ea typeface="맑은 고딕" panose="020B0503020000020004" pitchFamily="50" charset="-127"/>
              </a:rPr>
              <a:t>우도</a:t>
            </a:r>
            <a:r>
              <a:rPr lang="en-US" altLang="ko-KR" sz="1600" b="1" dirty="0">
                <a:latin typeface="맑은 고딕" panose="020B0503020000020004" pitchFamily="50" charset="-127"/>
                <a:ea typeface="맑은 고딕" panose="020B0503020000020004" pitchFamily="50" charset="-127"/>
              </a:rPr>
              <a:t>)</a:t>
            </a:r>
            <a:r>
              <a:rPr lang="ko-KR" altLang="en-US" sz="1600" b="1" dirty="0">
                <a:latin typeface="맑은 고딕" panose="020B0503020000020004" pitchFamily="50" charset="-127"/>
                <a:ea typeface="맑은 고딕" panose="020B0503020000020004" pitchFamily="50" charset="-127"/>
              </a:rPr>
              <a:t>란</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주어진 관측 값이 해당 확률분포에서 나왔을 확률</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주어진 파라미터를 이용한 분포가 모집단의 분포일 확률</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즉</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연속확률밀도함수 </a:t>
            </a:r>
            <a:r>
              <a:rPr lang="en-US" altLang="ko-KR" sz="1600" b="1" i="1" dirty="0">
                <a:latin typeface="맑은 고딕" panose="020B0503020000020004" pitchFamily="50" charset="-127"/>
                <a:ea typeface="맑은 고딕" panose="020B0503020000020004" pitchFamily="50" charset="-127"/>
              </a:rPr>
              <a:t>pdf </a:t>
            </a:r>
            <a:r>
              <a:rPr lang="ko-KR" altLang="en-US" sz="1600" b="1" dirty="0">
                <a:latin typeface="맑은 고딕" panose="020B0503020000020004" pitchFamily="50" charset="-127"/>
                <a:ea typeface="맑은 고딕" panose="020B0503020000020004" pitchFamily="50" charset="-127"/>
              </a:rPr>
              <a:t>의 </a:t>
            </a:r>
            <a:r>
              <a:rPr lang="en-US" altLang="ko-KR" sz="1600" b="1" dirty="0">
                <a:latin typeface="맑은 고딕" panose="020B0503020000020004" pitchFamily="50" charset="-127"/>
                <a:ea typeface="맑은 고딕" panose="020B0503020000020004" pitchFamily="50" charset="-127"/>
              </a:rPr>
              <a:t>y axis </a:t>
            </a:r>
            <a:r>
              <a:rPr lang="ko-KR" altLang="en-US" sz="1600" b="1" dirty="0">
                <a:latin typeface="맑은 고딕" panose="020B0503020000020004" pitchFamily="50" charset="-127"/>
                <a:ea typeface="맑은 고딕" panose="020B0503020000020004" pitchFamily="50" charset="-127"/>
              </a:rPr>
              <a:t>값</a:t>
            </a:r>
            <a:r>
              <a:rPr lang="en-US" altLang="ko-KR" sz="1600" b="1" dirty="0">
                <a:latin typeface="맑은 고딕" panose="020B0503020000020004" pitchFamily="50" charset="-127"/>
                <a:ea typeface="맑은 고딕" panose="020B0503020000020004" pitchFamily="50" charset="-127"/>
              </a:rPr>
              <a:t> -&gt;</a:t>
            </a:r>
            <a:r>
              <a:rPr lang="en-US" altLang="ko-KR" sz="1600" b="1" i="1" dirty="0">
                <a:latin typeface="맑은 고딕" panose="020B0503020000020004" pitchFamily="50" charset="-127"/>
                <a:ea typeface="맑은 고딕" panose="020B0503020000020004" pitchFamily="50" charset="-127"/>
              </a:rPr>
              <a:t> p(x).</a:t>
            </a:r>
          </a:p>
          <a:p>
            <a:pPr marL="285750" indent="-285750">
              <a:buFont typeface="Arial" panose="020B0604020202020204" pitchFamily="34" charset="0"/>
              <a:buChar char="•"/>
            </a:pPr>
            <a:endParaRPr lang="en-US" altLang="ko-KR" sz="1600"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600" b="1" dirty="0">
                <a:latin typeface="맑은 고딕" panose="020B0503020000020004" pitchFamily="50" charset="-127"/>
                <a:ea typeface="맑은 고딕" panose="020B0503020000020004" pitchFamily="50" charset="-127"/>
              </a:rPr>
              <a:t>MLE</a:t>
            </a:r>
            <a:r>
              <a:rPr lang="ko-KR" altLang="en-US" sz="1600" b="1" dirty="0">
                <a:latin typeface="맑은 고딕" panose="020B0503020000020004" pitchFamily="50" charset="-127"/>
                <a:ea typeface="맑은 고딕" panose="020B0503020000020004" pitchFamily="50" charset="-127"/>
              </a:rPr>
              <a:t> </a:t>
            </a:r>
            <a:r>
              <a:rPr lang="en-US" altLang="ko-KR" sz="1600" b="1" dirty="0">
                <a:latin typeface="맑은 고딕" panose="020B0503020000020004" pitchFamily="50" charset="-127"/>
                <a:ea typeface="맑은 고딕" panose="020B0503020000020004" pitchFamily="50" charset="-127"/>
              </a:rPr>
              <a:t>(</a:t>
            </a:r>
            <a:r>
              <a:rPr lang="ko-KR" altLang="en-US" sz="1600" b="1" dirty="0">
                <a:latin typeface="맑은 고딕" panose="020B0503020000020004" pitchFamily="50" charset="-127"/>
                <a:ea typeface="맑은 고딕" panose="020B0503020000020004" pitchFamily="50" charset="-127"/>
              </a:rPr>
              <a:t>최대 우도 추정</a:t>
            </a:r>
            <a:r>
              <a:rPr lang="en-US" altLang="ko-KR" sz="1600" b="1" dirty="0">
                <a:latin typeface="맑은 고딕" panose="020B0503020000020004" pitchFamily="50" charset="-127"/>
                <a:ea typeface="맑은 고딕" panose="020B0503020000020004" pitchFamily="50" charset="-127"/>
              </a:rPr>
              <a:t>)</a:t>
            </a:r>
            <a:r>
              <a:rPr lang="ko-KR" altLang="en-US" sz="1600" b="1" dirty="0">
                <a:latin typeface="맑은 고딕" panose="020B0503020000020004" pitchFamily="50" charset="-127"/>
                <a:ea typeface="맑은 고딕" panose="020B0503020000020004" pitchFamily="50" charset="-127"/>
              </a:rPr>
              <a:t>란</a:t>
            </a:r>
            <a:r>
              <a:rPr lang="en-US" altLang="ko-KR" sz="1600" b="1" dirty="0">
                <a:latin typeface="맑은 고딕" panose="020B0503020000020004" pitchFamily="50" charset="-127"/>
                <a:ea typeface="맑은 고딕" panose="020B0503020000020004" pitchFamily="50" charset="-127"/>
              </a:rPr>
              <a:t>, </a:t>
            </a:r>
            <a:r>
              <a:rPr lang="ko-KR" altLang="en-US" sz="1600" b="1" dirty="0">
                <a:latin typeface="맑은 고딕" panose="020B0503020000020004" pitchFamily="50" charset="-127"/>
                <a:ea typeface="맑은 고딕" panose="020B0503020000020004" pitchFamily="50" charset="-127"/>
              </a:rPr>
              <a:t>각 관측 값에 대한 총 가능도가 최대가 되게 하는 분포를 찾는 것</a:t>
            </a:r>
            <a:r>
              <a:rPr lang="en-US" altLang="ko-KR" sz="1600" b="1" dirty="0">
                <a:latin typeface="맑은 고딕" panose="020B0503020000020004" pitchFamily="50" charset="-127"/>
                <a:ea typeface="맑은 고딕" panose="020B0503020000020004" pitchFamily="50" charset="-127"/>
              </a:rPr>
              <a:t>.</a:t>
            </a:r>
          </a:p>
          <a:p>
            <a:pPr marL="285750" indent="-285750">
              <a:buFont typeface="Arial" panose="020B0604020202020204" pitchFamily="34" charset="0"/>
              <a:buChar char="•"/>
            </a:pPr>
            <a:endParaRPr lang="en-US" altLang="ko-KR" sz="1600"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600" b="1" i="1" dirty="0"/>
              <a:t>pdf </a:t>
            </a:r>
            <a:r>
              <a:rPr lang="ko-KR" altLang="en-US" sz="1600" b="1" dirty="0"/>
              <a:t>이므로 모든 </a:t>
            </a:r>
            <a:r>
              <a:rPr lang="en-US" altLang="ko-KR" sz="1600" b="1" dirty="0"/>
              <a:t>sample</a:t>
            </a:r>
            <a:r>
              <a:rPr lang="ko-KR" altLang="en-US" sz="1600" b="1" dirty="0"/>
              <a:t>값을 미분 계산 할 수 없으므로</a:t>
            </a:r>
            <a:r>
              <a:rPr lang="en-US" altLang="ko-KR" sz="1600" b="1" dirty="0"/>
              <a:t>, </a:t>
            </a:r>
            <a:r>
              <a:rPr lang="ko-KR" altLang="en-US" sz="1600" b="1" dirty="0"/>
              <a:t>평균과 분산의 미분 값이 </a:t>
            </a:r>
            <a:r>
              <a:rPr lang="en-US" altLang="ko-KR" sz="1600" b="1" dirty="0"/>
              <a:t>0</a:t>
            </a:r>
            <a:r>
              <a:rPr lang="ko-KR" altLang="en-US" sz="1600" b="1" dirty="0"/>
              <a:t>이 되는 값을 찾아 </a:t>
            </a:r>
            <a:r>
              <a:rPr lang="en-US" altLang="ko-KR" sz="1600" b="1" dirty="0"/>
              <a:t>MLE</a:t>
            </a:r>
            <a:r>
              <a:rPr lang="ko-KR" altLang="en-US" sz="1600" b="1" dirty="0"/>
              <a:t>가 최대가 되게끔 하는 파라미터 혹은 분포를 찾는다</a:t>
            </a:r>
            <a:r>
              <a:rPr lang="en-US" altLang="ko-KR" sz="1600" b="1" dirty="0"/>
              <a:t>.</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15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DDPM</a:t>
            </a:r>
            <a:endParaRPr lang="ko-KR" altLang="en-US" sz="3200" b="1" dirty="0">
              <a:solidFill>
                <a:srgbClr val="433A31"/>
              </a:solidFill>
              <a:latin typeface="+mj-ea"/>
              <a:ea typeface="+mj-ea"/>
              <a:cs typeface="Lato Light"/>
              <a:sym typeface="Lato Light"/>
            </a:endParaRPr>
          </a:p>
        </p:txBody>
      </p:sp>
      <p:pic>
        <p:nvPicPr>
          <p:cNvPr id="9" name="그림 8">
            <a:extLst>
              <a:ext uri="{FF2B5EF4-FFF2-40B4-BE49-F238E27FC236}">
                <a16:creationId xmlns:a16="http://schemas.microsoft.com/office/drawing/2014/main" id="{5F0C774A-99CA-D011-2D6E-B95E1F7BF570}"/>
              </a:ext>
            </a:extLst>
          </p:cNvPr>
          <p:cNvPicPr>
            <a:picLocks noChangeAspect="1"/>
          </p:cNvPicPr>
          <p:nvPr/>
        </p:nvPicPr>
        <p:blipFill>
          <a:blip r:embed="rId3"/>
          <a:stretch>
            <a:fillRect/>
          </a:stretch>
        </p:blipFill>
        <p:spPr>
          <a:xfrm>
            <a:off x="1470429" y="4693013"/>
            <a:ext cx="2506824" cy="529218"/>
          </a:xfrm>
          <a:prstGeom prst="rect">
            <a:avLst/>
          </a:prstGeom>
        </p:spPr>
      </p:pic>
      <p:pic>
        <p:nvPicPr>
          <p:cNvPr id="11" name="그림 10">
            <a:extLst>
              <a:ext uri="{FF2B5EF4-FFF2-40B4-BE49-F238E27FC236}">
                <a16:creationId xmlns:a16="http://schemas.microsoft.com/office/drawing/2014/main" id="{A49D5212-71B6-CB56-279C-FD46D7A9D538}"/>
              </a:ext>
            </a:extLst>
          </p:cNvPr>
          <p:cNvPicPr>
            <a:picLocks noChangeAspect="1"/>
          </p:cNvPicPr>
          <p:nvPr/>
        </p:nvPicPr>
        <p:blipFill>
          <a:blip r:embed="rId4"/>
          <a:stretch>
            <a:fillRect/>
          </a:stretch>
        </p:blipFill>
        <p:spPr>
          <a:xfrm>
            <a:off x="4805679" y="4039910"/>
            <a:ext cx="6328643" cy="1835425"/>
          </a:xfrm>
          <a:prstGeom prst="rect">
            <a:avLst/>
          </a:prstGeom>
        </p:spPr>
      </p:pic>
    </p:spTree>
    <p:extLst>
      <p:ext uri="{BB962C8B-B14F-4D97-AF65-F5344CB8AC3E}">
        <p14:creationId xmlns:p14="http://schemas.microsoft.com/office/powerpoint/2010/main" val="3326596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DDPM</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16F72472-508D-F667-903F-4A94F37B07E2}"/>
              </a:ext>
            </a:extLst>
          </p:cNvPr>
          <p:cNvPicPr>
            <a:picLocks noChangeAspect="1"/>
          </p:cNvPicPr>
          <p:nvPr/>
        </p:nvPicPr>
        <p:blipFill>
          <a:blip r:embed="rId3"/>
          <a:stretch>
            <a:fillRect/>
          </a:stretch>
        </p:blipFill>
        <p:spPr>
          <a:xfrm>
            <a:off x="628389" y="1098939"/>
            <a:ext cx="10901770" cy="4948322"/>
          </a:xfrm>
          <a:prstGeom prst="rect">
            <a:avLst/>
          </a:prstGeom>
        </p:spPr>
      </p:pic>
    </p:spTree>
    <p:extLst>
      <p:ext uri="{BB962C8B-B14F-4D97-AF65-F5344CB8AC3E}">
        <p14:creationId xmlns:p14="http://schemas.microsoft.com/office/powerpoint/2010/main" val="278801998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DDPM</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16F72472-508D-F667-903F-4A94F37B07E2}"/>
              </a:ext>
            </a:extLst>
          </p:cNvPr>
          <p:cNvPicPr>
            <a:picLocks noChangeAspect="1"/>
          </p:cNvPicPr>
          <p:nvPr/>
        </p:nvPicPr>
        <p:blipFill rotWithShape="1">
          <a:blip r:embed="rId3"/>
          <a:srcRect t="56173"/>
          <a:stretch/>
        </p:blipFill>
        <p:spPr>
          <a:xfrm>
            <a:off x="645115" y="1110332"/>
            <a:ext cx="10901770" cy="2168681"/>
          </a:xfrm>
          <a:prstGeom prst="rect">
            <a:avLst/>
          </a:prstGeom>
        </p:spPr>
      </p:pic>
      <p:pic>
        <p:nvPicPr>
          <p:cNvPr id="2" name="그림 1">
            <a:extLst>
              <a:ext uri="{FF2B5EF4-FFF2-40B4-BE49-F238E27FC236}">
                <a16:creationId xmlns:a16="http://schemas.microsoft.com/office/drawing/2014/main" id="{39E8342E-D51F-2BBD-BF40-0C88B51F117D}"/>
              </a:ext>
            </a:extLst>
          </p:cNvPr>
          <p:cNvPicPr>
            <a:picLocks noChangeAspect="1"/>
          </p:cNvPicPr>
          <p:nvPr/>
        </p:nvPicPr>
        <p:blipFill rotWithShape="1">
          <a:blip r:embed="rId4"/>
          <a:srcRect t="15409" r="63714" b="64303"/>
          <a:stretch/>
        </p:blipFill>
        <p:spPr>
          <a:xfrm>
            <a:off x="504217" y="3742150"/>
            <a:ext cx="4293980" cy="823913"/>
          </a:xfrm>
          <a:prstGeom prst="rect">
            <a:avLst/>
          </a:prstGeom>
        </p:spPr>
      </p:pic>
      <p:pic>
        <p:nvPicPr>
          <p:cNvPr id="5" name="그림 4">
            <a:extLst>
              <a:ext uri="{FF2B5EF4-FFF2-40B4-BE49-F238E27FC236}">
                <a16:creationId xmlns:a16="http://schemas.microsoft.com/office/drawing/2014/main" id="{266B52BF-8916-A7EC-233F-A263475CC9D2}"/>
              </a:ext>
            </a:extLst>
          </p:cNvPr>
          <p:cNvPicPr>
            <a:picLocks noChangeAspect="1"/>
          </p:cNvPicPr>
          <p:nvPr/>
        </p:nvPicPr>
        <p:blipFill rotWithShape="1">
          <a:blip r:embed="rId4"/>
          <a:srcRect l="2945" t="67416"/>
          <a:stretch/>
        </p:blipFill>
        <p:spPr>
          <a:xfrm>
            <a:off x="741619" y="5029200"/>
            <a:ext cx="10675309" cy="1229962"/>
          </a:xfrm>
          <a:prstGeom prst="rect">
            <a:avLst/>
          </a:prstGeom>
        </p:spPr>
      </p:pic>
      <p:pic>
        <p:nvPicPr>
          <p:cNvPr id="7" name="그림 6">
            <a:extLst>
              <a:ext uri="{FF2B5EF4-FFF2-40B4-BE49-F238E27FC236}">
                <a16:creationId xmlns:a16="http://schemas.microsoft.com/office/drawing/2014/main" id="{3D6F9952-AD5D-384C-6915-812A5218D231}"/>
              </a:ext>
            </a:extLst>
          </p:cNvPr>
          <p:cNvPicPr>
            <a:picLocks noChangeAspect="1"/>
          </p:cNvPicPr>
          <p:nvPr/>
        </p:nvPicPr>
        <p:blipFill>
          <a:blip r:embed="rId5"/>
          <a:stretch>
            <a:fillRect/>
          </a:stretch>
        </p:blipFill>
        <p:spPr>
          <a:xfrm>
            <a:off x="741619" y="7042933"/>
            <a:ext cx="4915586" cy="533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3347620"/>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DDPM</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0EEFCE86-29F1-F85C-C741-1EB54F4BDBD8}"/>
              </a:ext>
            </a:extLst>
          </p:cNvPr>
          <p:cNvPicPr>
            <a:picLocks noChangeAspect="1"/>
          </p:cNvPicPr>
          <p:nvPr/>
        </p:nvPicPr>
        <p:blipFill>
          <a:blip r:embed="rId3"/>
          <a:stretch>
            <a:fillRect/>
          </a:stretch>
        </p:blipFill>
        <p:spPr>
          <a:xfrm>
            <a:off x="1115851" y="1032510"/>
            <a:ext cx="9960298" cy="5323840"/>
          </a:xfrm>
          <a:prstGeom prst="rect">
            <a:avLst/>
          </a:prstGeom>
        </p:spPr>
      </p:pic>
    </p:spTree>
    <p:extLst>
      <p:ext uri="{BB962C8B-B14F-4D97-AF65-F5344CB8AC3E}">
        <p14:creationId xmlns:p14="http://schemas.microsoft.com/office/powerpoint/2010/main" val="79594967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33452" y="2753359"/>
            <a:ext cx="12225452" cy="785669"/>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Stable Diffusion</a:t>
            </a:r>
          </a:p>
        </p:txBody>
      </p:sp>
      <p:pic>
        <p:nvPicPr>
          <p:cNvPr id="2" name="그림 1">
            <a:extLst>
              <a:ext uri="{FF2B5EF4-FFF2-40B4-BE49-F238E27FC236}">
                <a16:creationId xmlns:a16="http://schemas.microsoft.com/office/drawing/2014/main" id="{48C0F8C8-670E-B153-DFAE-D4EED4B70D61}"/>
              </a:ext>
            </a:extLst>
          </p:cNvPr>
          <p:cNvPicPr>
            <a:picLocks noChangeAspect="1"/>
          </p:cNvPicPr>
          <p:nvPr/>
        </p:nvPicPr>
        <p:blipFill>
          <a:blip r:embed="rId3"/>
          <a:stretch>
            <a:fillRect/>
          </a:stretch>
        </p:blipFill>
        <p:spPr>
          <a:xfrm>
            <a:off x="4448410" y="3769544"/>
            <a:ext cx="2876950" cy="2940883"/>
          </a:xfrm>
          <a:prstGeom prst="rect">
            <a:avLst/>
          </a:prstGeom>
        </p:spPr>
      </p:pic>
      <p:pic>
        <p:nvPicPr>
          <p:cNvPr id="4" name="그림 3">
            <a:extLst>
              <a:ext uri="{FF2B5EF4-FFF2-40B4-BE49-F238E27FC236}">
                <a16:creationId xmlns:a16="http://schemas.microsoft.com/office/drawing/2014/main" id="{B060C052-9323-559D-91B9-F5176630517A}"/>
              </a:ext>
            </a:extLst>
          </p:cNvPr>
          <p:cNvPicPr>
            <a:picLocks noChangeAspect="1"/>
          </p:cNvPicPr>
          <p:nvPr/>
        </p:nvPicPr>
        <p:blipFill>
          <a:blip r:embed="rId4"/>
          <a:stretch>
            <a:fillRect/>
          </a:stretch>
        </p:blipFill>
        <p:spPr>
          <a:xfrm>
            <a:off x="2580784" y="816411"/>
            <a:ext cx="7030431" cy="1419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7215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5" name="Google Shape;45;p7"/>
          <p:cNvSpPr/>
          <p:nvPr/>
        </p:nvSpPr>
        <p:spPr>
          <a:xfrm>
            <a:off x="2258214" y="3141357"/>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rgbClr val="502800"/>
              </a:solidFill>
              <a:latin typeface="Calibri"/>
              <a:ea typeface="Calibri"/>
              <a:cs typeface="Calibri"/>
              <a:sym typeface="Calibri"/>
            </a:endParaRPr>
          </a:p>
        </p:txBody>
      </p:sp>
      <p:sp>
        <p:nvSpPr>
          <p:cNvPr id="48" name="Google Shape;48;p7"/>
          <p:cNvSpPr/>
          <p:nvPr/>
        </p:nvSpPr>
        <p:spPr>
          <a:xfrm>
            <a:off x="1568583" y="1842595"/>
            <a:ext cx="1440112" cy="1442647"/>
          </a:xfrm>
          <a:prstGeom prst="ellipse">
            <a:avLst/>
          </a:prstGeom>
          <a:solidFill>
            <a:srgbClr val="502800"/>
          </a:solidFill>
          <a:ln>
            <a:solidFill>
              <a:srgbClr val="502800"/>
            </a:solid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49" name="Google Shape;49;p7"/>
          <p:cNvSpPr/>
          <p:nvPr/>
        </p:nvSpPr>
        <p:spPr>
          <a:xfrm>
            <a:off x="2146656" y="3960928"/>
            <a:ext cx="256711" cy="257344"/>
          </a:xfrm>
          <a:prstGeom prst="ellipse">
            <a:avLst/>
          </a:prstGeom>
          <a:solidFill>
            <a:srgbClr val="502800"/>
          </a:solidFill>
          <a:ln>
            <a:solidFill>
              <a:srgbClr val="502800"/>
            </a:solid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50" name="Google Shape;50;p7"/>
          <p:cNvSpPr/>
          <p:nvPr/>
        </p:nvSpPr>
        <p:spPr>
          <a:xfrm>
            <a:off x="1644502" y="1913483"/>
            <a:ext cx="1298457" cy="1300744"/>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66" name="Google Shape;66;p7"/>
          <p:cNvSpPr txBox="1"/>
          <p:nvPr/>
        </p:nvSpPr>
        <p:spPr>
          <a:xfrm>
            <a:off x="2041881" y="2126223"/>
            <a:ext cx="510076"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000" dirty="0">
                <a:solidFill>
                  <a:srgbClr val="502800"/>
                </a:solidFill>
                <a:latin typeface="Calibri"/>
                <a:ea typeface="Calibri"/>
                <a:cs typeface="Calibri"/>
                <a:sym typeface="Calibri"/>
              </a:rPr>
              <a:t>1</a:t>
            </a:r>
            <a:endParaRPr dirty="0">
              <a:solidFill>
                <a:srgbClr val="502800"/>
              </a:solidFill>
            </a:endParaRPr>
          </a:p>
        </p:txBody>
      </p:sp>
      <p:sp>
        <p:nvSpPr>
          <p:cNvPr id="44" name="Google Shape;44;p7"/>
          <p:cNvSpPr/>
          <p:nvPr/>
        </p:nvSpPr>
        <p:spPr>
          <a:xfrm>
            <a:off x="8366721" y="3106228"/>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56" name="Google Shape;56;p7"/>
          <p:cNvSpPr/>
          <p:nvPr/>
        </p:nvSpPr>
        <p:spPr>
          <a:xfrm>
            <a:off x="7646349" y="1807466"/>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57" name="Google Shape;57;p7"/>
          <p:cNvSpPr/>
          <p:nvPr/>
        </p:nvSpPr>
        <p:spPr>
          <a:xfrm>
            <a:off x="7732315" y="1875382"/>
            <a:ext cx="1276067" cy="1278315"/>
          </a:xfrm>
          <a:prstGeom prst="ellipse">
            <a:avLst/>
          </a:prstGeom>
          <a:solidFill>
            <a:schemeClr val="bg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60" name="Google Shape;60;p7"/>
          <p:cNvSpPr/>
          <p:nvPr/>
        </p:nvSpPr>
        <p:spPr>
          <a:xfrm>
            <a:off x="8255163" y="3925798"/>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0" name="Google Shape;70;p7"/>
          <p:cNvSpPr txBox="1"/>
          <p:nvPr/>
        </p:nvSpPr>
        <p:spPr>
          <a:xfrm>
            <a:off x="8133676" y="2067695"/>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4</a:t>
            </a:r>
            <a:endParaRPr dirty="0">
              <a:solidFill>
                <a:srgbClr val="502800"/>
              </a:solidFill>
            </a:endParaRPr>
          </a:p>
        </p:txBody>
      </p:sp>
      <p:sp>
        <p:nvSpPr>
          <p:cNvPr id="71" name="Google Shape;71;p7"/>
          <p:cNvSpPr/>
          <p:nvPr/>
        </p:nvSpPr>
        <p:spPr>
          <a:xfrm>
            <a:off x="3925863" y="137987"/>
            <a:ext cx="4696913"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dirty="0">
                <a:solidFill>
                  <a:srgbClr val="996633"/>
                </a:solidFill>
              </a:rPr>
              <a:t>Paper</a:t>
            </a:r>
            <a:r>
              <a:rPr lang="en-US" sz="5000" dirty="0">
                <a:solidFill>
                  <a:schemeClr val="accent2"/>
                </a:solidFill>
                <a:latin typeface="Arial"/>
                <a:ea typeface="Arial"/>
                <a:cs typeface="Arial"/>
                <a:sym typeface="Arial"/>
              </a:rPr>
              <a:t> </a:t>
            </a:r>
            <a:r>
              <a:rPr lang="en-US" sz="5000" dirty="0">
                <a:solidFill>
                  <a:srgbClr val="544834"/>
                </a:solidFill>
              </a:rPr>
              <a:t>Contents</a:t>
            </a:r>
          </a:p>
          <a:p>
            <a:pPr marL="0" marR="0" lvl="0" indent="0" algn="l" rtl="0">
              <a:spcBef>
                <a:spcPts val="0"/>
              </a:spcBef>
              <a:spcAft>
                <a:spcPts val="0"/>
              </a:spcAft>
              <a:buNone/>
            </a:pPr>
            <a:endParaRPr lang="ko-KR" altLang="en-US" dirty="0"/>
          </a:p>
        </p:txBody>
      </p:sp>
      <p:sp>
        <p:nvSpPr>
          <p:cNvPr id="73" name="Google Shape;42;p7"/>
          <p:cNvSpPr/>
          <p:nvPr/>
        </p:nvSpPr>
        <p:spPr>
          <a:xfrm>
            <a:off x="4228659" y="3153697"/>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74" name="Google Shape;52;p7"/>
          <p:cNvSpPr/>
          <p:nvPr/>
        </p:nvSpPr>
        <p:spPr>
          <a:xfrm>
            <a:off x="3502489" y="1833071"/>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5" name="Google Shape;53;p7"/>
          <p:cNvSpPr/>
          <p:nvPr/>
        </p:nvSpPr>
        <p:spPr>
          <a:xfrm>
            <a:off x="3589090" y="1911035"/>
            <a:ext cx="1276067" cy="1278315"/>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6" name="Google Shape;58;p7"/>
          <p:cNvSpPr/>
          <p:nvPr/>
        </p:nvSpPr>
        <p:spPr>
          <a:xfrm>
            <a:off x="4116785" y="3951403"/>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7" name="Google Shape;68;p7"/>
          <p:cNvSpPr txBox="1"/>
          <p:nvPr/>
        </p:nvSpPr>
        <p:spPr>
          <a:xfrm>
            <a:off x="3994261" y="2093300"/>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000" dirty="0">
                <a:solidFill>
                  <a:srgbClr val="502800"/>
                </a:solidFill>
                <a:latin typeface="Calibri"/>
                <a:cs typeface="Calibri"/>
                <a:sym typeface="Calibri"/>
              </a:rPr>
              <a:t>2</a:t>
            </a:r>
            <a:endParaRPr dirty="0">
              <a:solidFill>
                <a:srgbClr val="502800"/>
              </a:solidFill>
            </a:endParaRPr>
          </a:p>
        </p:txBody>
      </p:sp>
      <p:sp>
        <p:nvSpPr>
          <p:cNvPr id="88" name="Google Shape;42;p7"/>
          <p:cNvSpPr/>
          <p:nvPr/>
        </p:nvSpPr>
        <p:spPr>
          <a:xfrm>
            <a:off x="6322992" y="3130118"/>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89" name="Google Shape;52;p7"/>
          <p:cNvSpPr/>
          <p:nvPr/>
        </p:nvSpPr>
        <p:spPr>
          <a:xfrm>
            <a:off x="5606553" y="1831356"/>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0" name="Google Shape;53;p7"/>
          <p:cNvSpPr/>
          <p:nvPr/>
        </p:nvSpPr>
        <p:spPr>
          <a:xfrm>
            <a:off x="5693154" y="1909320"/>
            <a:ext cx="1276067" cy="1278315"/>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1" name="Google Shape;58;p7"/>
          <p:cNvSpPr/>
          <p:nvPr/>
        </p:nvSpPr>
        <p:spPr>
          <a:xfrm>
            <a:off x="6210801" y="3949688"/>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2" name="Google Shape;68;p7"/>
          <p:cNvSpPr txBox="1"/>
          <p:nvPr/>
        </p:nvSpPr>
        <p:spPr>
          <a:xfrm>
            <a:off x="6078229" y="2081537"/>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3</a:t>
            </a:r>
            <a:endParaRPr dirty="0">
              <a:solidFill>
                <a:srgbClr val="502800"/>
              </a:solidFill>
            </a:endParaRPr>
          </a:p>
        </p:txBody>
      </p:sp>
      <p:sp>
        <p:nvSpPr>
          <p:cNvPr id="103" name="Google Shape;62;p7"/>
          <p:cNvSpPr txBox="1"/>
          <p:nvPr/>
        </p:nvSpPr>
        <p:spPr>
          <a:xfrm>
            <a:off x="1252693" y="4328414"/>
            <a:ext cx="2044001" cy="737523"/>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1800" b="1" dirty="0">
                <a:solidFill>
                  <a:srgbClr val="502800"/>
                </a:solidFill>
                <a:latin typeface="+mj-ea"/>
                <a:ea typeface="+mj-ea"/>
                <a:cs typeface="Lato Light"/>
                <a:sym typeface="Lato Light"/>
              </a:rPr>
              <a:t>Abstract</a:t>
            </a:r>
          </a:p>
        </p:txBody>
      </p:sp>
      <p:sp>
        <p:nvSpPr>
          <p:cNvPr id="107" name="Google Shape;62;p7"/>
          <p:cNvSpPr txBox="1"/>
          <p:nvPr/>
        </p:nvSpPr>
        <p:spPr>
          <a:xfrm>
            <a:off x="5358809" y="4328415"/>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b="1" dirty="0">
                <a:solidFill>
                  <a:srgbClr val="502800"/>
                </a:solidFill>
                <a:latin typeface="+mj-ea"/>
                <a:ea typeface="+mj-ea"/>
                <a:cs typeface="Lato Light"/>
                <a:sym typeface="Lato Light"/>
              </a:rPr>
              <a:t>Methods</a:t>
            </a:r>
            <a:endParaRPr lang="ko-KR" altLang="en-US" sz="1800" b="1" dirty="0">
              <a:solidFill>
                <a:srgbClr val="502800"/>
              </a:solidFill>
              <a:latin typeface="+mj-ea"/>
              <a:ea typeface="+mj-ea"/>
              <a:cs typeface="Lato Light"/>
              <a:sym typeface="Lato Light"/>
            </a:endParaRPr>
          </a:p>
        </p:txBody>
      </p:sp>
      <p:sp>
        <p:nvSpPr>
          <p:cNvPr id="46" name="Google Shape;62;p7">
            <a:extLst>
              <a:ext uri="{FF2B5EF4-FFF2-40B4-BE49-F238E27FC236}">
                <a16:creationId xmlns:a16="http://schemas.microsoft.com/office/drawing/2014/main" id="{AE9B3D98-6FCE-4E0D-8748-89D348372524}"/>
              </a:ext>
            </a:extLst>
          </p:cNvPr>
          <p:cNvSpPr txBox="1"/>
          <p:nvPr/>
        </p:nvSpPr>
        <p:spPr>
          <a:xfrm>
            <a:off x="3199745" y="4318416"/>
            <a:ext cx="2017999" cy="792503"/>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b="1" dirty="0">
                <a:solidFill>
                  <a:srgbClr val="502800"/>
                </a:solidFill>
                <a:latin typeface="+mj-ea"/>
                <a:ea typeface="+mj-ea"/>
                <a:cs typeface="Lato Light"/>
                <a:sym typeface="Lato Light"/>
              </a:rPr>
              <a:t>Introduction</a:t>
            </a:r>
          </a:p>
        </p:txBody>
      </p:sp>
      <p:sp>
        <p:nvSpPr>
          <p:cNvPr id="47" name="Google Shape;62;p7">
            <a:extLst>
              <a:ext uri="{FF2B5EF4-FFF2-40B4-BE49-F238E27FC236}">
                <a16:creationId xmlns:a16="http://schemas.microsoft.com/office/drawing/2014/main" id="{EBF90775-809D-4284-BA95-CB3BA6E0F8A5}"/>
              </a:ext>
            </a:extLst>
          </p:cNvPr>
          <p:cNvSpPr txBox="1"/>
          <p:nvPr/>
        </p:nvSpPr>
        <p:spPr>
          <a:xfrm>
            <a:off x="7342651" y="4328415"/>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sz="1800" b="1" dirty="0">
                <a:solidFill>
                  <a:srgbClr val="502800"/>
                </a:solidFill>
                <a:latin typeface="+mj-ea"/>
                <a:ea typeface="+mj-ea"/>
                <a:cs typeface="Lato Light"/>
                <a:sym typeface="Lato Light"/>
              </a:rPr>
              <a:t>Experiments</a:t>
            </a:r>
            <a:endParaRPr sz="1800" b="1" dirty="0">
              <a:solidFill>
                <a:srgbClr val="502800"/>
              </a:solidFill>
              <a:latin typeface="+mj-ea"/>
              <a:ea typeface="+mj-ea"/>
              <a:cs typeface="Lato Light"/>
              <a:sym typeface="Lato Light"/>
            </a:endParaRPr>
          </a:p>
        </p:txBody>
      </p:sp>
      <p:sp>
        <p:nvSpPr>
          <p:cNvPr id="33" name="Google Shape;44;p7">
            <a:extLst>
              <a:ext uri="{FF2B5EF4-FFF2-40B4-BE49-F238E27FC236}">
                <a16:creationId xmlns:a16="http://schemas.microsoft.com/office/drawing/2014/main" id="{1C3200E1-3C79-4787-8B70-7BC2CB421A35}"/>
              </a:ext>
            </a:extLst>
          </p:cNvPr>
          <p:cNvSpPr/>
          <p:nvPr/>
        </p:nvSpPr>
        <p:spPr>
          <a:xfrm>
            <a:off x="10357393" y="3106228"/>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34" name="Google Shape;56;p7">
            <a:extLst>
              <a:ext uri="{FF2B5EF4-FFF2-40B4-BE49-F238E27FC236}">
                <a16:creationId xmlns:a16="http://schemas.microsoft.com/office/drawing/2014/main" id="{49A863C8-FCE2-41B3-8830-125A7581F5DA}"/>
              </a:ext>
            </a:extLst>
          </p:cNvPr>
          <p:cNvSpPr/>
          <p:nvPr/>
        </p:nvSpPr>
        <p:spPr>
          <a:xfrm>
            <a:off x="9637021" y="1807466"/>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5" name="Google Shape;57;p7">
            <a:extLst>
              <a:ext uri="{FF2B5EF4-FFF2-40B4-BE49-F238E27FC236}">
                <a16:creationId xmlns:a16="http://schemas.microsoft.com/office/drawing/2014/main" id="{F5D0439D-E2C5-407F-BD4F-B6B06EB0EBEB}"/>
              </a:ext>
            </a:extLst>
          </p:cNvPr>
          <p:cNvSpPr/>
          <p:nvPr/>
        </p:nvSpPr>
        <p:spPr>
          <a:xfrm>
            <a:off x="9722987" y="1885430"/>
            <a:ext cx="1276067" cy="1278315"/>
          </a:xfrm>
          <a:prstGeom prst="ellipse">
            <a:avLst/>
          </a:prstGeom>
          <a:solidFill>
            <a:schemeClr val="bg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6" name="Google Shape;60;p7">
            <a:extLst>
              <a:ext uri="{FF2B5EF4-FFF2-40B4-BE49-F238E27FC236}">
                <a16:creationId xmlns:a16="http://schemas.microsoft.com/office/drawing/2014/main" id="{CEA481CE-DA14-456A-9EE9-090D5554B231}"/>
              </a:ext>
            </a:extLst>
          </p:cNvPr>
          <p:cNvSpPr/>
          <p:nvPr/>
        </p:nvSpPr>
        <p:spPr>
          <a:xfrm>
            <a:off x="10245835" y="3925798"/>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7" name="Google Shape;70;p7">
            <a:extLst>
              <a:ext uri="{FF2B5EF4-FFF2-40B4-BE49-F238E27FC236}">
                <a16:creationId xmlns:a16="http://schemas.microsoft.com/office/drawing/2014/main" id="{F79BBF2C-305F-4997-B4D2-9703E5B103F8}"/>
              </a:ext>
            </a:extLst>
          </p:cNvPr>
          <p:cNvSpPr txBox="1"/>
          <p:nvPr/>
        </p:nvSpPr>
        <p:spPr>
          <a:xfrm>
            <a:off x="10124348" y="2067695"/>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5</a:t>
            </a:r>
            <a:endParaRPr dirty="0">
              <a:solidFill>
                <a:srgbClr val="502800"/>
              </a:solidFill>
            </a:endParaRPr>
          </a:p>
        </p:txBody>
      </p:sp>
      <p:sp>
        <p:nvSpPr>
          <p:cNvPr id="38" name="Google Shape;62;p7">
            <a:extLst>
              <a:ext uri="{FF2B5EF4-FFF2-40B4-BE49-F238E27FC236}">
                <a16:creationId xmlns:a16="http://schemas.microsoft.com/office/drawing/2014/main" id="{37443F4E-8C01-43C8-AC1A-D572A43F7A06}"/>
              </a:ext>
            </a:extLst>
          </p:cNvPr>
          <p:cNvSpPr txBox="1"/>
          <p:nvPr/>
        </p:nvSpPr>
        <p:spPr>
          <a:xfrm>
            <a:off x="9323860" y="4318416"/>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sz="1800" b="1" dirty="0">
                <a:solidFill>
                  <a:srgbClr val="502800"/>
                </a:solidFill>
                <a:latin typeface="+mj-ea"/>
                <a:ea typeface="+mj-ea"/>
                <a:cs typeface="Lato Light"/>
                <a:sym typeface="Lato Light"/>
              </a:rPr>
              <a:t>Conclusion</a:t>
            </a:r>
            <a:endParaRPr sz="1800" b="1" dirty="0">
              <a:solidFill>
                <a:srgbClr val="502800"/>
              </a:solidFill>
              <a:latin typeface="+mj-ea"/>
              <a:ea typeface="+mj-ea"/>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233680" y="1486252"/>
            <a:ext cx="11614216" cy="3693319"/>
          </a:xfrm>
          <a:prstGeom prst="rect">
            <a:avLst/>
          </a:prstGeom>
          <a:noFill/>
        </p:spPr>
        <p:txBody>
          <a:bodyPr wrap="square">
            <a:spAutoFit/>
          </a:bodyPr>
          <a:lstStyle/>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Since diffusion models typically operate directly in pixel space, optimization of powerful DMs </a:t>
            </a:r>
            <a:r>
              <a:rPr lang="en-US" altLang="ko-KR" sz="1800" b="1" dirty="0">
                <a:latin typeface="맑은 고딕" panose="020B0503020000020004" pitchFamily="50" charset="-127"/>
                <a:ea typeface="맑은 고딕" panose="020B0503020000020004" pitchFamily="50" charset="-127"/>
              </a:rPr>
              <a:t>often consumes hundreds of GPU</a:t>
            </a:r>
            <a:r>
              <a:rPr lang="en-US" altLang="ko-KR" sz="1800" dirty="0">
                <a:latin typeface="맑은 고딕" panose="020B0503020000020004" pitchFamily="50" charset="-127"/>
                <a:ea typeface="맑은 고딕" panose="020B0503020000020004" pitchFamily="50" charset="-127"/>
              </a:rPr>
              <a:t> days and </a:t>
            </a:r>
            <a:r>
              <a:rPr lang="en-US" altLang="ko-KR" sz="1800" b="1" dirty="0">
                <a:latin typeface="맑은 고딕" panose="020B0503020000020004" pitchFamily="50" charset="-127"/>
                <a:ea typeface="맑은 고딕" panose="020B0503020000020004" pitchFamily="50" charset="-127"/>
              </a:rPr>
              <a:t>inference is expensive</a:t>
            </a:r>
            <a:r>
              <a:rPr lang="en-US" altLang="ko-KR" sz="1800" dirty="0">
                <a:latin typeface="맑은 고딕" panose="020B0503020000020004" pitchFamily="50" charset="-127"/>
                <a:ea typeface="맑은 고딕" panose="020B0503020000020004" pitchFamily="50" charset="-127"/>
              </a:rPr>
              <a:t> due to sequential evaluations.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To enable DM training on limited computational resources while retaining their quality and flexibility, we apply them in </a:t>
            </a:r>
            <a:r>
              <a:rPr lang="en-US" altLang="ko-KR" sz="1800" b="1" dirty="0">
                <a:latin typeface="맑은 고딕" panose="020B0503020000020004" pitchFamily="50" charset="-127"/>
                <a:ea typeface="맑은 고딕" panose="020B0503020000020004" pitchFamily="50" charset="-127"/>
              </a:rPr>
              <a:t>the latent space of powerful pretrained autoencoders</a:t>
            </a:r>
            <a:r>
              <a:rPr lang="en-US" altLang="ko-KR" sz="1800" dirty="0">
                <a:latin typeface="맑은 고딕" panose="020B0503020000020004" pitchFamily="50" charset="-127"/>
                <a:ea typeface="맑은 고딕" panose="020B0503020000020004" pitchFamily="50" charset="-127"/>
              </a:rPr>
              <a:t>.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By introducing </a:t>
            </a:r>
            <a:r>
              <a:rPr lang="en-US" altLang="ko-KR" sz="1800" b="1" dirty="0">
                <a:latin typeface="맑은 고딕" panose="020B0503020000020004" pitchFamily="50" charset="-127"/>
                <a:ea typeface="맑은 고딕" panose="020B0503020000020004" pitchFamily="50" charset="-127"/>
              </a:rPr>
              <a:t>cross-attention layers</a:t>
            </a:r>
            <a:r>
              <a:rPr lang="en-US" altLang="ko-KR" sz="1800" dirty="0">
                <a:latin typeface="맑은 고딕" panose="020B0503020000020004" pitchFamily="50" charset="-127"/>
                <a:ea typeface="맑은 고딕" panose="020B0503020000020004" pitchFamily="50" charset="-127"/>
              </a:rPr>
              <a:t> into the model architecture, we turn diffusion models into powerful and </a:t>
            </a:r>
            <a:r>
              <a:rPr lang="en-US" altLang="ko-KR" sz="1800" b="1" dirty="0">
                <a:latin typeface="맑은 고딕" panose="020B0503020000020004" pitchFamily="50" charset="-127"/>
                <a:ea typeface="맑은 고딕" panose="020B0503020000020004" pitchFamily="50" charset="-127"/>
              </a:rPr>
              <a:t>flexible generators for general conditioning inputs</a:t>
            </a:r>
            <a:r>
              <a:rPr lang="en-US" altLang="ko-KR" sz="1800" dirty="0">
                <a:latin typeface="맑은 고딕" panose="020B0503020000020004" pitchFamily="50" charset="-127"/>
                <a:ea typeface="맑은 고딕" panose="020B0503020000020004" pitchFamily="50" charset="-127"/>
              </a:rPr>
              <a:t> (ex. Text, bounding boxes, or high-resolution synthesis becomes possible in a convolutional manner). </a:t>
            </a:r>
          </a:p>
          <a:p>
            <a:pPr marL="285750" indent="-285750">
              <a:buFont typeface="Arial" panose="020B0604020202020204" pitchFamily="34" charset="0"/>
              <a:buChar char="•"/>
            </a:pPr>
            <a:endParaRPr lang="en-US" altLang="ko-KR" sz="1800"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Our latent diffusion models (LDMs) achieve new state-of-the-art scores for </a:t>
            </a:r>
            <a:r>
              <a:rPr lang="en-US" altLang="ko-KR" sz="1800" b="1" dirty="0">
                <a:latin typeface="맑은 고딕" panose="020B0503020000020004" pitchFamily="50" charset="-127"/>
                <a:ea typeface="맑은 고딕" panose="020B0503020000020004" pitchFamily="50" charset="-127"/>
              </a:rPr>
              <a:t>image inpainting</a:t>
            </a:r>
            <a:r>
              <a:rPr lang="en-US" altLang="ko-KR" sz="1800" dirty="0">
                <a:latin typeface="맑은 고딕" panose="020B0503020000020004" pitchFamily="50" charset="-127"/>
                <a:ea typeface="맑은 고딕" panose="020B0503020000020004" pitchFamily="50" charset="-127"/>
              </a:rPr>
              <a:t> and </a:t>
            </a:r>
            <a:r>
              <a:rPr lang="en-US" altLang="ko-KR" sz="1800" b="1" dirty="0">
                <a:latin typeface="맑은 고딕" panose="020B0503020000020004" pitchFamily="50" charset="-127"/>
                <a:ea typeface="맑은 고딕" panose="020B0503020000020004" pitchFamily="50" charset="-127"/>
              </a:rPr>
              <a:t>class-conditional image synthesis</a:t>
            </a:r>
            <a:r>
              <a:rPr lang="en-US" altLang="ko-KR" sz="1800" dirty="0">
                <a:latin typeface="맑은 고딕" panose="020B0503020000020004" pitchFamily="50" charset="-127"/>
                <a:ea typeface="맑은 고딕" panose="020B0503020000020004" pitchFamily="50" charset="-127"/>
              </a:rPr>
              <a:t>, including </a:t>
            </a:r>
            <a:r>
              <a:rPr lang="en-US" altLang="ko-KR" sz="1800" b="1" dirty="0">
                <a:latin typeface="맑은 고딕" panose="020B0503020000020004" pitchFamily="50" charset="-127"/>
                <a:ea typeface="맑은 고딕" panose="020B0503020000020004" pitchFamily="50" charset="-127"/>
              </a:rPr>
              <a:t>text-to-image synthesis</a:t>
            </a:r>
            <a:r>
              <a:rPr lang="en-US" altLang="ko-KR" sz="1800" dirty="0">
                <a:latin typeface="맑은 고딕" panose="020B0503020000020004" pitchFamily="50" charset="-127"/>
                <a:ea typeface="맑은 고딕" panose="020B0503020000020004" pitchFamily="50" charset="-127"/>
              </a:rPr>
              <a:t>, </a:t>
            </a:r>
            <a:r>
              <a:rPr lang="en-US" altLang="ko-KR" sz="1800" b="1" dirty="0">
                <a:latin typeface="맑은 고딕" panose="020B0503020000020004" pitchFamily="50" charset="-127"/>
                <a:ea typeface="맑은 고딕" panose="020B0503020000020004" pitchFamily="50" charset="-127"/>
              </a:rPr>
              <a:t>unconditional image generation</a:t>
            </a:r>
            <a:r>
              <a:rPr lang="en-US" altLang="ko-KR" sz="1800" dirty="0">
                <a:latin typeface="맑은 고딕" panose="020B0503020000020004" pitchFamily="50" charset="-127"/>
                <a:ea typeface="맑은 고딕" panose="020B0503020000020004" pitchFamily="50" charset="-127"/>
              </a:rPr>
              <a:t> and </a:t>
            </a:r>
            <a:r>
              <a:rPr lang="en-US" altLang="ko-KR" sz="1800" b="1" dirty="0">
                <a:latin typeface="맑은 고딕" panose="020B0503020000020004" pitchFamily="50" charset="-127"/>
                <a:ea typeface="맑은 고딕" panose="020B0503020000020004" pitchFamily="50" charset="-127"/>
              </a:rPr>
              <a:t>super-resolution</a:t>
            </a:r>
            <a:r>
              <a:rPr lang="en-US" altLang="ko-KR" sz="1800" dirty="0">
                <a:latin typeface="맑은 고딕" panose="020B0503020000020004" pitchFamily="50" charset="-127"/>
                <a:ea typeface="맑은 고딕" panose="020B0503020000020004" pitchFamily="50" charset="-127"/>
              </a:rPr>
              <a:t>, while significantly reducing computational requirements compared to pixel-based DMs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20</a:t>
            </a:fld>
            <a:endParaRPr lang="ko-KR" altLang="en-US" dirty="0"/>
          </a:p>
        </p:txBody>
      </p:sp>
      <p:sp>
        <p:nvSpPr>
          <p:cNvPr id="6" name="Rectangle 5"/>
          <p:cNvSpPr/>
          <p:nvPr/>
        </p:nvSpPr>
        <p:spPr>
          <a:xfrm>
            <a:off x="-33452" y="-5357"/>
            <a:ext cx="12225452" cy="591829"/>
          </a:xfrm>
          <a:prstGeom prst="rect">
            <a:avLst/>
          </a:prstGeom>
          <a:solidFill>
            <a:srgbClr val="DBD3C4"/>
          </a:solidFill>
          <a:ln>
            <a:noFill/>
          </a:ln>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Abstract</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27480148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233680" y="764892"/>
            <a:ext cx="11614216" cy="4247317"/>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Image synthesis is a field in computer vision that has seen significant development recently but also requires a lot of computational power.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High-resolution synthesis of complex, natural scenes is typically done using </a:t>
            </a:r>
            <a:r>
              <a:rPr lang="en-US" altLang="ko-KR" b="1" dirty="0">
                <a:latin typeface="맑은 고딕" panose="020B0503020000020004" pitchFamily="50" charset="-127"/>
                <a:ea typeface="맑은 고딕" panose="020B0503020000020004" pitchFamily="50" charset="-127"/>
              </a:rPr>
              <a:t>likelihood-based models with billions of parameters.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GANs have shown promising results but </a:t>
            </a:r>
            <a:r>
              <a:rPr lang="en-US" altLang="ko-KR" b="1" dirty="0">
                <a:latin typeface="맑은 고딕" panose="020B0503020000020004" pitchFamily="50" charset="-127"/>
                <a:ea typeface="맑은 고딕" panose="020B0503020000020004" pitchFamily="50" charset="-127"/>
              </a:rPr>
              <a:t>are limited to data with less variability </a:t>
            </a:r>
            <a:r>
              <a:rPr lang="en-US" altLang="ko-KR" dirty="0">
                <a:latin typeface="맑은 고딕" panose="020B0503020000020004" pitchFamily="50" charset="-127"/>
                <a:ea typeface="맑은 고딕" panose="020B0503020000020004" pitchFamily="50" charset="-127"/>
              </a:rPr>
              <a:t>as their adversarial learning process </a:t>
            </a:r>
            <a:r>
              <a:rPr lang="en-US" altLang="ko-KR" b="1" dirty="0">
                <a:latin typeface="맑은 고딕" panose="020B0503020000020004" pitchFamily="50" charset="-127"/>
                <a:ea typeface="맑은 고딕" panose="020B0503020000020004" pitchFamily="50" charset="-127"/>
              </a:rPr>
              <a:t>does not scale well to complex, multi-modal distributions</a:t>
            </a:r>
            <a:r>
              <a:rPr lang="en-US" altLang="ko-KR" dirty="0">
                <a:latin typeface="맑은 고딕" panose="020B0503020000020004" pitchFamily="50" charset="-127"/>
                <a:ea typeface="맑은 고딕" panose="020B0503020000020004" pitchFamily="50" charset="-127"/>
              </a:rPr>
              <a:t>.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Recently, diffusion models, which are built from a hierarchy of denoising autoencoders, have shown to achieve impressive results in this field and are considered state-of-the-art in class-conditional image synthesis and super-resolution.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Additionally, these models </a:t>
            </a:r>
            <a:r>
              <a:rPr lang="en-US" altLang="ko-KR" b="1" dirty="0">
                <a:latin typeface="맑은 고딕" panose="020B0503020000020004" pitchFamily="50" charset="-127"/>
                <a:ea typeface="맑은 고딕" panose="020B0503020000020004" pitchFamily="50" charset="-127"/>
              </a:rPr>
              <a:t>do not exhibit the same issues</a:t>
            </a:r>
            <a:r>
              <a:rPr lang="en-US" altLang="ko-KR" dirty="0">
                <a:latin typeface="맑은 고딕" panose="020B0503020000020004" pitchFamily="50" charset="-127"/>
                <a:ea typeface="맑은 고딕" panose="020B0503020000020004" pitchFamily="50" charset="-127"/>
              </a:rPr>
              <a:t> as GANs and </a:t>
            </a:r>
            <a:r>
              <a:rPr lang="en-US" altLang="ko-KR" b="1" dirty="0">
                <a:latin typeface="맑은 고딕" panose="020B0503020000020004" pitchFamily="50" charset="-127"/>
                <a:ea typeface="맑은 고딕" panose="020B0503020000020004" pitchFamily="50" charset="-127"/>
              </a:rPr>
              <a:t>can model complex</a:t>
            </a:r>
            <a:r>
              <a:rPr lang="en-US" altLang="ko-KR" dirty="0">
                <a:latin typeface="맑은 고딕" panose="020B0503020000020004" pitchFamily="50" charset="-127"/>
                <a:ea typeface="맑은 고딕" panose="020B0503020000020004" pitchFamily="50" charset="-127"/>
              </a:rPr>
              <a:t> natural image distributions </a:t>
            </a:r>
            <a:r>
              <a:rPr lang="en-US" altLang="ko-KR" b="1" dirty="0">
                <a:latin typeface="맑은 고딕" panose="020B0503020000020004" pitchFamily="50" charset="-127"/>
                <a:ea typeface="맑은 고딕" panose="020B0503020000020004" pitchFamily="50" charset="-127"/>
              </a:rPr>
              <a:t>without involving billions of parameters</a:t>
            </a:r>
            <a:r>
              <a:rPr lang="en-US" altLang="ko-KR" dirty="0">
                <a:latin typeface="맑은 고딕" panose="020B0503020000020004" pitchFamily="50" charset="-127"/>
                <a:ea typeface="맑은 고딕" panose="020B0503020000020004" pitchFamily="50" charset="-127"/>
              </a:rPr>
              <a:t>.</a:t>
            </a:r>
            <a:endParaRPr lang="en-US" altLang="ko-KR" sz="1800"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Introduction</a:t>
            </a:r>
            <a:endParaRPr lang="ko-KR" altLang="en-US" sz="3200" b="1" dirty="0">
              <a:solidFill>
                <a:srgbClr val="433A31"/>
              </a:solidFill>
              <a:latin typeface="+mj-ea"/>
              <a:ea typeface="+mj-ea"/>
              <a:cs typeface="Lato Light"/>
              <a:sym typeface="Lato Light"/>
            </a:endParaRPr>
          </a:p>
        </p:txBody>
      </p:sp>
      <p:sp>
        <p:nvSpPr>
          <p:cNvPr id="7" name="TextBox 6">
            <a:extLst>
              <a:ext uri="{FF2B5EF4-FFF2-40B4-BE49-F238E27FC236}">
                <a16:creationId xmlns:a16="http://schemas.microsoft.com/office/drawing/2014/main" id="{5B084B9F-9FC5-91C0-9394-AEE5C2D35983}"/>
              </a:ext>
            </a:extLst>
          </p:cNvPr>
          <p:cNvSpPr txBox="1"/>
          <p:nvPr/>
        </p:nvSpPr>
        <p:spPr>
          <a:xfrm>
            <a:off x="1173480" y="5798145"/>
            <a:ext cx="9845040" cy="923330"/>
          </a:xfrm>
          <a:prstGeom prst="rect">
            <a:avLst/>
          </a:prstGeom>
          <a:noFill/>
        </p:spPr>
        <p:txBody>
          <a:bodyPr wrap="square">
            <a:spAutoFit/>
          </a:bodyPr>
          <a:lstStyle/>
          <a:p>
            <a:pPr algn="ctr"/>
            <a:r>
              <a:rPr lang="en-US" altLang="ko-KR" i="1" dirty="0">
                <a:latin typeface="맑은 고딕" panose="020B0503020000020004" pitchFamily="50" charset="-127"/>
                <a:ea typeface="맑은 고딕" panose="020B0503020000020004" pitchFamily="50" charset="-127"/>
              </a:rPr>
              <a:t>“training such a model requires massive computational resources”</a:t>
            </a:r>
          </a:p>
          <a:p>
            <a:pPr algn="ctr"/>
            <a:endParaRPr lang="en-US" altLang="ko-KR" i="1" dirty="0">
              <a:latin typeface="맑은 고딕" panose="020B0503020000020004" pitchFamily="50" charset="-127"/>
              <a:ea typeface="맑은 고딕" panose="020B0503020000020004" pitchFamily="50" charset="-127"/>
            </a:endParaRPr>
          </a:p>
          <a:p>
            <a:pPr algn="ctr"/>
            <a:r>
              <a:rPr lang="en-US" altLang="ko-KR" i="1" dirty="0">
                <a:latin typeface="맑은 고딕" panose="020B0503020000020004" pitchFamily="50" charset="-127"/>
                <a:ea typeface="맑은 고딕" panose="020B0503020000020004" pitchFamily="50" charset="-127"/>
              </a:rPr>
              <a:t>“evaluating an already trained model is also expensive in time and memory”</a:t>
            </a:r>
          </a:p>
        </p:txBody>
      </p:sp>
      <p:sp>
        <p:nvSpPr>
          <p:cNvPr id="9" name="화살표: 아래쪽 8">
            <a:extLst>
              <a:ext uri="{FF2B5EF4-FFF2-40B4-BE49-F238E27FC236}">
                <a16:creationId xmlns:a16="http://schemas.microsoft.com/office/drawing/2014/main" id="{D5E6391B-9EC9-95E6-BF55-2F5ABF1E5509}"/>
              </a:ext>
            </a:extLst>
          </p:cNvPr>
          <p:cNvSpPr/>
          <p:nvPr/>
        </p:nvSpPr>
        <p:spPr>
          <a:xfrm>
            <a:off x="5842000" y="5142681"/>
            <a:ext cx="508000" cy="5249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063555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233680" y="957932"/>
            <a:ext cx="11614216" cy="3416320"/>
          </a:xfrm>
          <a:prstGeom prst="rect">
            <a:avLst/>
          </a:prstGeom>
          <a:noFill/>
        </p:spPr>
        <p:txBody>
          <a:bodyPr wrap="square">
            <a:spAutoFit/>
          </a:bodyPr>
          <a:lstStyle/>
          <a:p>
            <a:pPr marL="285750" indent="-285750">
              <a:buFont typeface="Wingdings" panose="05000000000000000000" pitchFamily="2" charset="2"/>
              <a:buChar char="Ø"/>
            </a:pPr>
            <a:r>
              <a:rPr lang="en-US" altLang="ko-KR" b="1" dirty="0"/>
              <a:t>Democratizing High-Resolution Image Synthesis</a:t>
            </a:r>
            <a:r>
              <a:rPr lang="en-US" altLang="ko-KR" dirty="0">
                <a:latin typeface="맑은 고딕" panose="020B0503020000020004" pitchFamily="50" charset="-127"/>
                <a:ea typeface="맑은 고딕" panose="020B0503020000020004" pitchFamily="50" charset="-127"/>
              </a:rPr>
              <a:t> </a:t>
            </a: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DMs belong to the class of likelihood-based models, whose mode-covering behavior makes them prone to </a:t>
            </a:r>
            <a:r>
              <a:rPr lang="en-US" altLang="ko-KR" b="1" dirty="0"/>
              <a:t>spend excessive amounts of capacity</a:t>
            </a:r>
            <a:r>
              <a:rPr lang="en-US" altLang="ko-KR" dirty="0"/>
              <a:t> (and thus compute resources) on modeling </a:t>
            </a:r>
            <a:r>
              <a:rPr lang="en-US" altLang="ko-KR" b="1" dirty="0"/>
              <a:t>imperceptible</a:t>
            </a:r>
            <a:r>
              <a:rPr lang="en-US" altLang="ko-KR" dirty="0"/>
              <a:t> details of the data.</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Although the reweighted variational objective aims to address this by under-sampling the initial denoising steps, </a:t>
            </a:r>
            <a:r>
              <a:rPr lang="en-US" altLang="ko-KR" b="1" dirty="0"/>
              <a:t>DMs are still computationally demanding</a:t>
            </a:r>
            <a:r>
              <a:rPr lang="en-US" altLang="ko-KR" dirty="0"/>
              <a:t>, since training and evaluating such </a:t>
            </a:r>
            <a:r>
              <a:rPr lang="en-US" altLang="ko-KR" b="1" dirty="0"/>
              <a:t>a model requires repeated function evaluations</a:t>
            </a:r>
            <a:r>
              <a:rPr lang="en-US" altLang="ko-KR" dirty="0"/>
              <a:t> (and gradient computations) in the high-dimensional space of RGB images. </a:t>
            </a: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Introduction</a:t>
            </a:r>
            <a:endParaRPr lang="ko-KR" altLang="en-US" sz="3200" b="1" dirty="0">
              <a:solidFill>
                <a:srgbClr val="433A31"/>
              </a:solidFill>
              <a:latin typeface="+mj-ea"/>
              <a:ea typeface="+mj-ea"/>
              <a:cs typeface="Lato Light"/>
              <a:sym typeface="Lato Light"/>
            </a:endParaRPr>
          </a:p>
        </p:txBody>
      </p:sp>
      <p:sp>
        <p:nvSpPr>
          <p:cNvPr id="7" name="TextBox 6">
            <a:extLst>
              <a:ext uri="{FF2B5EF4-FFF2-40B4-BE49-F238E27FC236}">
                <a16:creationId xmlns:a16="http://schemas.microsoft.com/office/drawing/2014/main" id="{5B084B9F-9FC5-91C0-9394-AEE5C2D35983}"/>
              </a:ext>
            </a:extLst>
          </p:cNvPr>
          <p:cNvSpPr txBox="1"/>
          <p:nvPr/>
        </p:nvSpPr>
        <p:spPr>
          <a:xfrm>
            <a:off x="1173480" y="5798145"/>
            <a:ext cx="9845040" cy="923330"/>
          </a:xfrm>
          <a:prstGeom prst="rect">
            <a:avLst/>
          </a:prstGeom>
          <a:noFill/>
        </p:spPr>
        <p:txBody>
          <a:bodyPr wrap="square">
            <a:spAutoFit/>
          </a:bodyPr>
          <a:lstStyle/>
          <a:p>
            <a:pPr algn="ctr"/>
            <a:r>
              <a:rPr lang="en-US" altLang="ko-KR" i="1" dirty="0">
                <a:latin typeface="맑은 고딕" panose="020B0503020000020004" pitchFamily="50" charset="-127"/>
                <a:ea typeface="맑은 고딕" panose="020B0503020000020004" pitchFamily="50" charset="-127"/>
              </a:rPr>
              <a:t>“training such a model requires massive computational resources”</a:t>
            </a:r>
          </a:p>
          <a:p>
            <a:pPr algn="ctr"/>
            <a:endParaRPr lang="en-US" altLang="ko-KR" i="1" dirty="0">
              <a:latin typeface="맑은 고딕" panose="020B0503020000020004" pitchFamily="50" charset="-127"/>
              <a:ea typeface="맑은 고딕" panose="020B0503020000020004" pitchFamily="50" charset="-127"/>
            </a:endParaRPr>
          </a:p>
          <a:p>
            <a:pPr algn="ctr"/>
            <a:r>
              <a:rPr lang="en-US" altLang="ko-KR" i="1" dirty="0">
                <a:latin typeface="맑은 고딕" panose="020B0503020000020004" pitchFamily="50" charset="-127"/>
                <a:ea typeface="맑은 고딕" panose="020B0503020000020004" pitchFamily="50" charset="-127"/>
              </a:rPr>
              <a:t>“evaluating an already trained model is also expensive in time and memory”</a:t>
            </a:r>
          </a:p>
        </p:txBody>
      </p:sp>
      <p:sp>
        <p:nvSpPr>
          <p:cNvPr id="9" name="화살표: 아래쪽 8">
            <a:extLst>
              <a:ext uri="{FF2B5EF4-FFF2-40B4-BE49-F238E27FC236}">
                <a16:creationId xmlns:a16="http://schemas.microsoft.com/office/drawing/2014/main" id="{D5E6391B-9EC9-95E6-BF55-2F5ABF1E5509}"/>
              </a:ext>
            </a:extLst>
          </p:cNvPr>
          <p:cNvSpPr/>
          <p:nvPr/>
        </p:nvSpPr>
        <p:spPr>
          <a:xfrm>
            <a:off x="5842000" y="5142681"/>
            <a:ext cx="508000" cy="5249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376722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233680" y="957932"/>
            <a:ext cx="5862320" cy="5078313"/>
          </a:xfrm>
          <a:prstGeom prst="rect">
            <a:avLst/>
          </a:prstGeom>
          <a:noFill/>
        </p:spPr>
        <p:txBody>
          <a:bodyPr wrap="square">
            <a:spAutoFit/>
          </a:bodyPr>
          <a:lstStyle/>
          <a:p>
            <a:pPr marL="285750" indent="-285750">
              <a:buFont typeface="Wingdings" panose="05000000000000000000" pitchFamily="2" charset="2"/>
              <a:buChar char="Ø"/>
            </a:pPr>
            <a:r>
              <a:rPr lang="en-US" altLang="ko-KR" b="1" dirty="0"/>
              <a:t>Departure to Latent Space</a:t>
            </a:r>
          </a:p>
          <a:p>
            <a:endParaRPr lang="en-US" altLang="ko-KR" dirty="0">
              <a:latin typeface="맑은 고딕" panose="020B0503020000020004" pitchFamily="50" charset="-127"/>
              <a:ea typeface="맑은 고딕" panose="020B0503020000020004" pitchFamily="50" charset="-127"/>
            </a:endParaRP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As with any likelihood-based model, learning can be roughly divided into two stages: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First is a perceptual compression stage which removes high-frequency details(=imperceptible details) but still learns little semantic variation.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In the second stage, the actual generative model learns the semantic and conceptual composition of the data (semantic compression).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We thus aim to first find a perceptually equivalent, but computationally more suitable space</a:t>
            </a:r>
            <a:r>
              <a:rPr lang="en-US" altLang="ko-KR" dirty="0"/>
              <a:t>, in which we will train diffusion models for high-resolution image synthesis.</a:t>
            </a:r>
            <a:endParaRPr lang="en-US" altLang="ko-KR"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Introduction</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0C8AC234-6F83-07BF-3B54-B693DF88EB42}"/>
              </a:ext>
            </a:extLst>
          </p:cNvPr>
          <p:cNvPicPr>
            <a:picLocks noChangeAspect="1"/>
          </p:cNvPicPr>
          <p:nvPr/>
        </p:nvPicPr>
        <p:blipFill>
          <a:blip r:embed="rId3"/>
          <a:stretch>
            <a:fillRect/>
          </a:stretch>
        </p:blipFill>
        <p:spPr>
          <a:xfrm>
            <a:off x="6449727" y="1614805"/>
            <a:ext cx="5508593" cy="4257040"/>
          </a:xfrm>
          <a:prstGeom prst="rect">
            <a:avLst/>
          </a:prstGeom>
        </p:spPr>
      </p:pic>
    </p:spTree>
    <p:extLst>
      <p:ext uri="{BB962C8B-B14F-4D97-AF65-F5344CB8AC3E}">
        <p14:creationId xmlns:p14="http://schemas.microsoft.com/office/powerpoint/2010/main" val="100871114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18815" y="3662020"/>
            <a:ext cx="11554368" cy="3139321"/>
          </a:xfrm>
          <a:prstGeom prst="rect">
            <a:avLst/>
          </a:prstGeom>
          <a:noFill/>
        </p:spPr>
        <p:txBody>
          <a:bodyPr wrap="square">
            <a:spAutoFit/>
          </a:bodyPr>
          <a:lstStyle/>
          <a:p>
            <a:pPr marL="285750" indent="-285750">
              <a:buFont typeface="Arial" panose="020B0604020202020204" pitchFamily="34" charset="0"/>
              <a:buChar char="•"/>
            </a:pPr>
            <a:r>
              <a:rPr lang="en-US" altLang="ko-KR" dirty="0"/>
              <a:t>Utilize an </a:t>
            </a:r>
            <a:r>
              <a:rPr lang="en-US" altLang="ko-KR" b="1" dirty="0"/>
              <a:t>autoencoding model</a:t>
            </a:r>
            <a:r>
              <a:rPr lang="en-US" altLang="ko-KR" dirty="0"/>
              <a:t> which learns a space that is perceptually equivalent to the image space.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t>
            </a:r>
            <a:r>
              <a:rPr lang="en-US" altLang="ko-KR" dirty="0" err="1"/>
              <a:t>i</a:t>
            </a:r>
            <a:r>
              <a:rPr lang="en-US" altLang="ko-KR" dirty="0"/>
              <a:t>) By leaving </a:t>
            </a:r>
            <a:r>
              <a:rPr lang="en-US" altLang="ko-KR"/>
              <a:t>the high-dimensional </a:t>
            </a:r>
            <a:r>
              <a:rPr lang="en-US" altLang="ko-KR" dirty="0"/>
              <a:t>image space, we obtain DMs which are computationally much more efficient because sampling is performed on a low-dimensional space.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(ii) We exploit the inductive bias of DMs inherited from their </a:t>
            </a:r>
            <a:r>
              <a:rPr lang="en-US" altLang="ko-KR" dirty="0" err="1"/>
              <a:t>UNet</a:t>
            </a:r>
            <a:r>
              <a:rPr lang="en-US" altLang="ko-KR" dirty="0"/>
              <a:t> architecture, which makes them particularly effective for data with spatial structure and therefore alleviates the need for aggressive, quality-reducing compression levels as required by previous approaches.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(iii) Finally, we obtain general-purpose compression models whose latent space can be used to train multiple generative models and which can also be utilized for other downstream applications</a:t>
            </a:r>
            <a:endParaRPr lang="en-US" altLang="ko-KR"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FC3D65A6-20CE-A8BA-3AB3-5C421006529C}"/>
              </a:ext>
            </a:extLst>
          </p:cNvPr>
          <p:cNvPicPr>
            <a:picLocks noChangeAspect="1"/>
          </p:cNvPicPr>
          <p:nvPr/>
        </p:nvPicPr>
        <p:blipFill>
          <a:blip r:embed="rId3"/>
          <a:stretch>
            <a:fillRect/>
          </a:stretch>
        </p:blipFill>
        <p:spPr>
          <a:xfrm>
            <a:off x="3311932" y="749147"/>
            <a:ext cx="5568135" cy="2679853"/>
          </a:xfrm>
          <a:prstGeom prst="rect">
            <a:avLst/>
          </a:prstGeom>
        </p:spPr>
      </p:pic>
    </p:spTree>
    <p:extLst>
      <p:ext uri="{BB962C8B-B14F-4D97-AF65-F5344CB8AC3E}">
        <p14:creationId xmlns:p14="http://schemas.microsoft.com/office/powerpoint/2010/main" val="66602163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18815" y="1161187"/>
            <a:ext cx="11554368" cy="4247317"/>
          </a:xfrm>
          <a:prstGeom prst="rect">
            <a:avLst/>
          </a:prstGeom>
          <a:noFill/>
        </p:spPr>
        <p:txBody>
          <a:bodyPr wrap="square">
            <a:spAutoFit/>
          </a:bodyPr>
          <a:lstStyle/>
          <a:p>
            <a:pPr marL="285750" indent="-285750">
              <a:buFont typeface="Wingdings" panose="05000000000000000000" pitchFamily="2" charset="2"/>
              <a:buChar char="Ø"/>
            </a:pPr>
            <a:r>
              <a:rPr lang="en-US" altLang="ko-KR" b="1" dirty="0"/>
              <a:t>Perceptual Image Compression</a:t>
            </a: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Our perceptual compression model is based on previous work and consists of an autoencoder trained by combination of a perceptual loss and a patch-based adversarial objective.</a:t>
            </a: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This ensures that the reconstructions are confined to the image manifold by enforcing local realism and avoids </a:t>
            </a:r>
            <a:r>
              <a:rPr lang="en-US" altLang="ko-KR" dirty="0" err="1"/>
              <a:t>bluriness</a:t>
            </a:r>
            <a:r>
              <a:rPr lang="en-US" altLang="ko-KR" dirty="0"/>
              <a:t> introduced by relying solely on pixel-space losses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encoder E encodes x into a latent representation z = E(x), and the decoder D reconstructs the image from the latent, giving x˜ = D(z) = D(E(x)), where z ∈ </a:t>
            </a:r>
            <a:r>
              <a:rPr lang="en-US" altLang="ko-KR" dirty="0" err="1"/>
              <a:t>R</a:t>
            </a:r>
            <a:r>
              <a:rPr lang="en-US" altLang="ko-KR" baseline="30000" dirty="0" err="1"/>
              <a:t>h×w×c</a:t>
            </a:r>
            <a:endParaRPr lang="en-US" altLang="ko-KR" baseline="30000" dirty="0"/>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Importantly, the encoder </a:t>
            </a:r>
            <a:r>
              <a:rPr lang="en-US" altLang="ko-KR" dirty="0" err="1"/>
              <a:t>downsamples</a:t>
            </a:r>
            <a:r>
              <a:rPr lang="en-US" altLang="ko-KR" dirty="0"/>
              <a:t> the image by a factor f = H/h = W/w, and we investigate different </a:t>
            </a:r>
            <a:r>
              <a:rPr lang="en-US" altLang="ko-KR" dirty="0" err="1"/>
              <a:t>downsampling</a:t>
            </a:r>
            <a:r>
              <a:rPr lang="en-US" altLang="ko-KR" dirty="0"/>
              <a:t> factors f = 2</a:t>
            </a:r>
            <a:r>
              <a:rPr lang="en-US" altLang="ko-KR" baseline="30000" dirty="0"/>
              <a:t>m</a:t>
            </a:r>
            <a:r>
              <a:rPr lang="en-US" altLang="ko-KR" dirty="0"/>
              <a:t>, with m ∈ N. </a:t>
            </a: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KL-reg, VQ-reg</a:t>
            </a:r>
            <a:endParaRPr lang="en-US" altLang="ko-KR"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948976548"/>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18815" y="1161187"/>
            <a:ext cx="11554368" cy="3416320"/>
          </a:xfrm>
          <a:prstGeom prst="rect">
            <a:avLst/>
          </a:prstGeom>
          <a:noFill/>
        </p:spPr>
        <p:txBody>
          <a:bodyPr wrap="square">
            <a:spAutoFit/>
          </a:bodyPr>
          <a:lstStyle/>
          <a:p>
            <a:pPr marL="285750" indent="-285750">
              <a:buFont typeface="Wingdings" panose="05000000000000000000" pitchFamily="2" charset="2"/>
              <a:buChar char="Ø"/>
            </a:pPr>
            <a:r>
              <a:rPr lang="en-US" altLang="ko-KR" b="1" dirty="0"/>
              <a:t>Generative Modeling of Latent Representations</a:t>
            </a:r>
          </a:p>
          <a:p>
            <a:pPr marL="285750" indent="-285750">
              <a:buFont typeface="Wingdings" panose="05000000000000000000" pitchFamily="2" charset="2"/>
              <a:buChar char="Ø"/>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We now have access to an efficient, low-dimensional latent space in which high-frequency, imperceptible details are abstracted away.</a:t>
            </a: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Compared to the high-dimensional pixel space, this space is more suitable for likelihood-based generative models, as they can now (</a:t>
            </a:r>
            <a:r>
              <a:rPr lang="en-US" altLang="ko-KR" dirty="0" err="1"/>
              <a:t>i</a:t>
            </a:r>
            <a:r>
              <a:rPr lang="en-US" altLang="ko-KR" dirty="0"/>
              <a:t>) focus on the important, semantic bits of the data and (ii) train in a lower dimensional, computationally much more efficient space</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ability to build the underlying </a:t>
            </a:r>
            <a:r>
              <a:rPr lang="en-US" altLang="ko-KR" dirty="0" err="1"/>
              <a:t>UNet</a:t>
            </a:r>
            <a:r>
              <a:rPr lang="en-US" altLang="ko-KR" dirty="0"/>
              <a:t> primarily from 2D convolutional layers, and further focusing the objective on the perceptually most relevant bits using the reweighted bound, which now reads the neural backbone E</a:t>
            </a:r>
            <a:r>
              <a:rPr lang="en-US" altLang="ko-KR" baseline="-25000" dirty="0"/>
              <a:t>θ</a:t>
            </a:r>
            <a:r>
              <a:rPr lang="en-US" altLang="ko-KR" dirty="0"/>
              <a:t>(◦, t) of our model is realized as a time-conditional </a:t>
            </a:r>
            <a:r>
              <a:rPr lang="en-US" altLang="ko-KR" dirty="0" err="1"/>
              <a:t>UNet</a:t>
            </a:r>
            <a:endParaRPr lang="en-US" altLang="ko-KR" dirty="0"/>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47D3BEEA-B952-3618-6058-433203DE2A4B}"/>
              </a:ext>
            </a:extLst>
          </p:cNvPr>
          <p:cNvPicPr>
            <a:picLocks noChangeAspect="1"/>
          </p:cNvPicPr>
          <p:nvPr/>
        </p:nvPicPr>
        <p:blipFill>
          <a:blip r:embed="rId3"/>
          <a:stretch>
            <a:fillRect/>
          </a:stretch>
        </p:blipFill>
        <p:spPr>
          <a:xfrm>
            <a:off x="2471783" y="5152222"/>
            <a:ext cx="6763694" cy="819264"/>
          </a:xfrm>
          <a:prstGeom prst="rect">
            <a:avLst/>
          </a:prstGeom>
        </p:spPr>
      </p:pic>
      <p:sp>
        <p:nvSpPr>
          <p:cNvPr id="5" name="타원 4">
            <a:extLst>
              <a:ext uri="{FF2B5EF4-FFF2-40B4-BE49-F238E27FC236}">
                <a16:creationId xmlns:a16="http://schemas.microsoft.com/office/drawing/2014/main" id="{801A8AF8-530B-E10D-0842-6D727076DD87}"/>
              </a:ext>
            </a:extLst>
          </p:cNvPr>
          <p:cNvSpPr/>
          <p:nvPr/>
        </p:nvSpPr>
        <p:spPr>
          <a:xfrm>
            <a:off x="4131325" y="5420299"/>
            <a:ext cx="484742" cy="3855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483354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18815" y="1025927"/>
            <a:ext cx="11554368" cy="3416320"/>
          </a:xfrm>
          <a:prstGeom prst="rect">
            <a:avLst/>
          </a:prstGeom>
          <a:noFill/>
        </p:spPr>
        <p:txBody>
          <a:bodyPr wrap="square">
            <a:spAutoFit/>
          </a:bodyPr>
          <a:lstStyle/>
          <a:p>
            <a:pPr marL="285750" indent="-285750">
              <a:buFont typeface="Wingdings" panose="05000000000000000000" pitchFamily="2" charset="2"/>
              <a:buChar char="Ø"/>
            </a:pPr>
            <a:r>
              <a:rPr lang="en-US" altLang="ko-KR" b="1" dirty="0"/>
              <a:t>Conditioning Mechanisms</a:t>
            </a:r>
          </a:p>
          <a:p>
            <a:pPr marL="285750" indent="-285750">
              <a:buFont typeface="Wingdings" panose="05000000000000000000" pitchFamily="2" charset="2"/>
              <a:buChar char="Ø"/>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This can be implemented with a conditional denoising autoencoder θ(</a:t>
            </a:r>
            <a:r>
              <a:rPr lang="en-US" altLang="ko-KR" dirty="0" err="1">
                <a:latin typeface="맑은 고딕" panose="020B0503020000020004" pitchFamily="50" charset="-127"/>
                <a:ea typeface="맑은 고딕" panose="020B0503020000020004" pitchFamily="50" charset="-127"/>
              </a:rPr>
              <a:t>zt</a:t>
            </a:r>
            <a:r>
              <a:rPr lang="en-US" altLang="ko-KR" dirty="0">
                <a:latin typeface="맑은 고딕" panose="020B0503020000020004" pitchFamily="50" charset="-127"/>
                <a:ea typeface="맑은 고딕" panose="020B0503020000020004" pitchFamily="50" charset="-127"/>
              </a:rPr>
              <a:t>, t, y) and paves the way to controlling the synthesis process through inputs y such as text [68], semantic maps [33, 61] or other image-to-image translation tasks [34].</a:t>
            </a:r>
          </a:p>
          <a:p>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dirty="0"/>
              <a:t>We turn DMs into more flexible conditional image generators by augmenting their underlying </a:t>
            </a:r>
            <a:r>
              <a:rPr lang="en-US" altLang="ko-KR" dirty="0" err="1"/>
              <a:t>UNet</a:t>
            </a:r>
            <a:r>
              <a:rPr lang="en-US" altLang="ko-KR" dirty="0"/>
              <a:t> backbone with the cross-attention mechanism</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we introduce a domain specific encoder τθ that projects y to an intermediate representation τ</a:t>
            </a:r>
            <a:r>
              <a:rPr lang="en-US" altLang="ko-KR" baseline="-25000" dirty="0"/>
              <a:t>θ</a:t>
            </a:r>
            <a:r>
              <a:rPr lang="en-US" altLang="ko-KR" dirty="0"/>
              <a:t>(y) ∈ R</a:t>
            </a:r>
            <a:r>
              <a:rPr lang="en-US" altLang="ko-KR" baseline="30000" dirty="0"/>
              <a:t>M×d</a:t>
            </a:r>
            <a:r>
              <a:rPr lang="en-US" altLang="ko-KR" baseline="10000" dirty="0"/>
              <a:t>τ</a:t>
            </a:r>
            <a:r>
              <a:rPr lang="en-US" altLang="ko-KR" dirty="0"/>
              <a:t> , which is then mapped to the intermediate layers of the </a:t>
            </a:r>
            <a:r>
              <a:rPr lang="en-US" altLang="ko-KR" dirty="0" err="1"/>
              <a:t>UNet</a:t>
            </a:r>
            <a:r>
              <a:rPr lang="en-US" altLang="ko-KR" dirty="0"/>
              <a:t> via a cross-attention layer</a:t>
            </a:r>
          </a:p>
          <a:p>
            <a:pPr marL="285750" indent="-285750">
              <a:buFont typeface="Arial" panose="020B0604020202020204" pitchFamily="34" charset="0"/>
              <a:buChar char="•"/>
            </a:pPr>
            <a:endParaRPr lang="en-US" altLang="ko-KR" dirty="0"/>
          </a:p>
        </p:txBody>
      </p:sp>
      <p:sp>
        <p:nvSpPr>
          <p:cNvPr id="4" name="슬라이드 번호 개체 틀 3"/>
          <p:cNvSpPr>
            <a:spLocks noGrp="1"/>
          </p:cNvSpPr>
          <p:nvPr>
            <p:ph type="sldNum" sz="quarter" idx="12"/>
          </p:nvPr>
        </p:nvSpPr>
        <p:spPr>
          <a:xfrm>
            <a:off x="10917715" y="6356350"/>
            <a:ext cx="1202203" cy="365125"/>
          </a:xfrm>
        </p:spPr>
        <p:txBody>
          <a:bodyPr/>
          <a:lstStyle/>
          <a:p>
            <a:fld id="{B1E9CC31-2EA2-46CA-8391-80B819DB789C}" type="slidenum">
              <a:rPr lang="ko-KR" altLang="en-US" smtClean="0"/>
              <a:pPr/>
              <a:t>27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a:t>
            </a:r>
            <a:endParaRPr lang="ko-KR" altLang="en-US" sz="3200" b="1" dirty="0">
              <a:solidFill>
                <a:srgbClr val="433A31"/>
              </a:solidFill>
              <a:latin typeface="+mj-ea"/>
              <a:ea typeface="+mj-ea"/>
              <a:cs typeface="Lato Light"/>
              <a:sym typeface="Lato Light"/>
            </a:endParaRPr>
          </a:p>
        </p:txBody>
      </p:sp>
      <p:pic>
        <p:nvPicPr>
          <p:cNvPr id="7" name="그림 6">
            <a:extLst>
              <a:ext uri="{FF2B5EF4-FFF2-40B4-BE49-F238E27FC236}">
                <a16:creationId xmlns:a16="http://schemas.microsoft.com/office/drawing/2014/main" id="{09FE5C28-F64C-8785-0590-48279E4122DC}"/>
              </a:ext>
            </a:extLst>
          </p:cNvPr>
          <p:cNvPicPr>
            <a:picLocks noChangeAspect="1"/>
          </p:cNvPicPr>
          <p:nvPr/>
        </p:nvPicPr>
        <p:blipFill>
          <a:blip r:embed="rId3"/>
          <a:stretch>
            <a:fillRect/>
          </a:stretch>
        </p:blipFill>
        <p:spPr>
          <a:xfrm>
            <a:off x="462035" y="5009465"/>
            <a:ext cx="5227114" cy="1012807"/>
          </a:xfrm>
          <a:prstGeom prst="rect">
            <a:avLst/>
          </a:prstGeom>
        </p:spPr>
      </p:pic>
      <p:grpSp>
        <p:nvGrpSpPr>
          <p:cNvPr id="12" name="그룹 11">
            <a:extLst>
              <a:ext uri="{FF2B5EF4-FFF2-40B4-BE49-F238E27FC236}">
                <a16:creationId xmlns:a16="http://schemas.microsoft.com/office/drawing/2014/main" id="{2A970A41-8669-77D6-5DB2-122223F76A45}"/>
              </a:ext>
            </a:extLst>
          </p:cNvPr>
          <p:cNvGrpSpPr/>
          <p:nvPr/>
        </p:nvGrpSpPr>
        <p:grpSpPr>
          <a:xfrm>
            <a:off x="5938838" y="5017712"/>
            <a:ext cx="5934345" cy="996311"/>
            <a:chOff x="2076439" y="5498730"/>
            <a:chExt cx="7554379" cy="1286054"/>
          </a:xfrm>
        </p:grpSpPr>
        <p:pic>
          <p:nvPicPr>
            <p:cNvPr id="10" name="그림 9">
              <a:extLst>
                <a:ext uri="{FF2B5EF4-FFF2-40B4-BE49-F238E27FC236}">
                  <a16:creationId xmlns:a16="http://schemas.microsoft.com/office/drawing/2014/main" id="{C6C03708-1A46-7390-AE0B-36D5DAC5C75C}"/>
                </a:ext>
              </a:extLst>
            </p:cNvPr>
            <p:cNvPicPr>
              <a:picLocks noChangeAspect="1"/>
            </p:cNvPicPr>
            <p:nvPr/>
          </p:nvPicPr>
          <p:blipFill>
            <a:blip r:embed="rId4"/>
            <a:stretch>
              <a:fillRect/>
            </a:stretch>
          </p:blipFill>
          <p:spPr>
            <a:xfrm>
              <a:off x="2076439" y="5498730"/>
              <a:ext cx="7554379" cy="1286054"/>
            </a:xfrm>
            <a:prstGeom prst="rect">
              <a:avLst/>
            </a:prstGeom>
          </p:spPr>
        </p:pic>
        <p:sp>
          <p:nvSpPr>
            <p:cNvPr id="11" name="직사각형 10">
              <a:extLst>
                <a:ext uri="{FF2B5EF4-FFF2-40B4-BE49-F238E27FC236}">
                  <a16:creationId xmlns:a16="http://schemas.microsoft.com/office/drawing/2014/main" id="{17412B6A-74A3-9E0C-2C93-DA3373F32A29}"/>
                </a:ext>
              </a:extLst>
            </p:cNvPr>
            <p:cNvSpPr/>
            <p:nvPr/>
          </p:nvSpPr>
          <p:spPr>
            <a:xfrm>
              <a:off x="8919519" y="6388004"/>
              <a:ext cx="711299" cy="365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7201528"/>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28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sp>
        <p:nvSpPr>
          <p:cNvPr id="7" name="TextBox 6">
            <a:extLst>
              <a:ext uri="{FF2B5EF4-FFF2-40B4-BE49-F238E27FC236}">
                <a16:creationId xmlns:a16="http://schemas.microsoft.com/office/drawing/2014/main" id="{FC831F72-8872-3452-8CBD-FB7CF3A421A0}"/>
              </a:ext>
            </a:extLst>
          </p:cNvPr>
          <p:cNvSpPr txBox="1"/>
          <p:nvPr/>
        </p:nvSpPr>
        <p:spPr>
          <a:xfrm>
            <a:off x="214828" y="824947"/>
            <a:ext cx="11771523" cy="5940088"/>
          </a:xfrm>
          <a:prstGeom prst="rect">
            <a:avLst/>
          </a:prstGeom>
          <a:noFill/>
        </p:spPr>
        <p:txBody>
          <a:bodyPr wrap="square">
            <a:spAutoFit/>
          </a:bodyPr>
          <a:lstStyle/>
          <a:p>
            <a:pPr marL="342900" indent="-342900">
              <a:buFont typeface="Arial" panose="020B0604020202020204" pitchFamily="34" charset="0"/>
              <a:buChar char="•"/>
            </a:pPr>
            <a:r>
              <a:rPr lang="en-US" altLang="ko-KR" sz="2000" b="1" dirty="0"/>
              <a:t>Quantitative Results in Unconditional and Class-Conditional Image Synthesis</a:t>
            </a:r>
          </a:p>
          <a:p>
            <a:pPr marL="800100" lvl="1" indent="-342900">
              <a:buFont typeface="Wingdings" panose="05000000000000000000" pitchFamily="2" charset="2"/>
              <a:buChar char="Ø"/>
            </a:pPr>
            <a:r>
              <a:rPr lang="en-US" altLang="ko-KR" sz="2000" dirty="0"/>
              <a:t>the FID-, Precision- and Recall-scores (torch-fidelity package)</a:t>
            </a:r>
          </a:p>
          <a:p>
            <a:pPr marL="800100" lvl="1" indent="-342900">
              <a:buFont typeface="Wingdings" panose="05000000000000000000" pitchFamily="2" charset="2"/>
              <a:buChar char="Ø"/>
            </a:pPr>
            <a:r>
              <a:rPr lang="en-US" altLang="ko-KR" sz="2000" dirty="0"/>
              <a:t>50k samples from our models and the entire training set of each of the shown datasets</a:t>
            </a:r>
          </a:p>
          <a:p>
            <a:pPr marL="342900" indent="-342900">
              <a:buFont typeface="Arial" panose="020B0604020202020204" pitchFamily="34" charset="0"/>
              <a:buChar char="•"/>
            </a:pPr>
            <a:r>
              <a:rPr lang="en-US" altLang="ko-KR" sz="2000" b="1" dirty="0"/>
              <a:t>Text-to-Image Synthesis</a:t>
            </a:r>
          </a:p>
          <a:p>
            <a:pPr marL="800100" lvl="1" indent="-342900">
              <a:buFont typeface="Wingdings" panose="05000000000000000000" pitchFamily="2" charset="2"/>
              <a:buChar char="Ø"/>
            </a:pPr>
            <a:r>
              <a:rPr lang="en-US" altLang="ko-KR" sz="2000" dirty="0"/>
              <a:t>FID and Inception Score (torch-fidelity package)</a:t>
            </a:r>
          </a:p>
          <a:p>
            <a:pPr marL="800100" lvl="1" indent="-342900">
              <a:buFont typeface="Wingdings" panose="05000000000000000000" pitchFamily="2" charset="2"/>
              <a:buChar char="Ø"/>
            </a:pPr>
            <a:r>
              <a:rPr lang="en-US" altLang="ko-KR" sz="2000" dirty="0"/>
              <a:t>30000 samples from the validation set of the MS-COCO dataset</a:t>
            </a:r>
            <a:endParaRPr lang="en-US" altLang="ko-KR" sz="2000" b="1" dirty="0"/>
          </a:p>
          <a:p>
            <a:pPr marL="342900" indent="-342900">
              <a:buFont typeface="Arial" panose="020B0604020202020204" pitchFamily="34" charset="0"/>
              <a:buChar char="•"/>
            </a:pPr>
            <a:r>
              <a:rPr lang="en-US" altLang="ko-KR" sz="2000" b="1" dirty="0"/>
              <a:t>Layout-to-Image Synthesis</a:t>
            </a:r>
          </a:p>
          <a:p>
            <a:pPr marL="800100" lvl="1" indent="-342900">
              <a:buFont typeface="Wingdings" panose="05000000000000000000" pitchFamily="2" charset="2"/>
              <a:buChar char="Ø"/>
            </a:pPr>
            <a:r>
              <a:rPr lang="en-US" altLang="ko-KR" sz="2000" dirty="0"/>
              <a:t>FID score (torch-fidelity package)</a:t>
            </a:r>
          </a:p>
          <a:p>
            <a:pPr marL="800100" lvl="1" indent="-342900">
              <a:buFont typeface="Wingdings" panose="05000000000000000000" pitchFamily="2" charset="2"/>
              <a:buChar char="Ø"/>
            </a:pPr>
            <a:r>
              <a:rPr lang="en-US" altLang="ko-KR" sz="2000" dirty="0"/>
              <a:t>we similarly follow their protocol and use 2048 center-cropped test images from the validation set.</a:t>
            </a:r>
          </a:p>
          <a:p>
            <a:pPr marL="342900" indent="-342900">
              <a:buFont typeface="Arial" panose="020B0604020202020204" pitchFamily="34" charset="0"/>
              <a:buChar char="•"/>
            </a:pPr>
            <a:r>
              <a:rPr lang="en-US" altLang="ko-KR" sz="2000" b="1" dirty="0"/>
              <a:t>Super Resolution</a:t>
            </a:r>
          </a:p>
          <a:p>
            <a:pPr marL="800100" lvl="1" indent="-342900">
              <a:buFont typeface="Wingdings" panose="05000000000000000000" pitchFamily="2" charset="2"/>
              <a:buChar char="Ø"/>
            </a:pPr>
            <a:r>
              <a:rPr lang="en-US" altLang="ko-KR" sz="2000" dirty="0"/>
              <a:t>FID score (torch-fidelity package)</a:t>
            </a:r>
          </a:p>
          <a:p>
            <a:pPr marL="800100" lvl="1" indent="-342900">
              <a:buFont typeface="Wingdings" panose="05000000000000000000" pitchFamily="2" charset="2"/>
              <a:buChar char="Ø"/>
            </a:pPr>
            <a:r>
              <a:rPr lang="en-US" altLang="ko-KR" sz="2000" dirty="0"/>
              <a:t>images with a shorter size less than 256 </a:t>
            </a:r>
            <a:r>
              <a:rPr lang="en-US" altLang="ko-KR" sz="2000" dirty="0" err="1"/>
              <a:t>px</a:t>
            </a:r>
            <a:r>
              <a:rPr lang="en-US" altLang="ko-KR" sz="2000" dirty="0"/>
              <a:t> are removed, the low-resolution images are produced using bicubic interpolation with anti-aliasing.</a:t>
            </a:r>
            <a:endParaRPr lang="en-US" altLang="ko-KR" sz="2000" b="1" dirty="0"/>
          </a:p>
          <a:p>
            <a:pPr marL="342900" indent="-342900">
              <a:buFont typeface="Arial" panose="020B0604020202020204" pitchFamily="34" charset="0"/>
              <a:buChar char="•"/>
            </a:pPr>
            <a:r>
              <a:rPr lang="en-US" altLang="ko-KR" sz="2000" b="1" dirty="0"/>
              <a:t>User Study</a:t>
            </a:r>
          </a:p>
          <a:p>
            <a:pPr marL="800100" lvl="1" indent="-342900">
              <a:buFont typeface="Wingdings" panose="05000000000000000000" pitchFamily="2" charset="2"/>
              <a:buChar char="Ø"/>
            </a:pPr>
            <a:r>
              <a:rPr lang="en-US" altLang="ko-KR" sz="2000" dirty="0"/>
              <a:t>’Which of the two images is a better high quality version of the low resolution image in the middle?’</a:t>
            </a:r>
          </a:p>
          <a:p>
            <a:pPr marL="800100" lvl="1" indent="-342900">
              <a:buFont typeface="Wingdings" panose="05000000000000000000" pitchFamily="2" charset="2"/>
              <a:buChar char="Ø"/>
            </a:pPr>
            <a:r>
              <a:rPr lang="en-US" altLang="ko-KR" sz="2000" dirty="0"/>
              <a:t>’Which of the two images contains more realistic </a:t>
            </a:r>
            <a:r>
              <a:rPr lang="en-US" altLang="ko-KR" sz="2000" dirty="0" err="1"/>
              <a:t>inpainted</a:t>
            </a:r>
            <a:r>
              <a:rPr lang="en-US" altLang="ko-KR" sz="2000" dirty="0"/>
              <a:t> regions of the image in the middle?’</a:t>
            </a:r>
          </a:p>
        </p:txBody>
      </p:sp>
    </p:spTree>
    <p:extLst>
      <p:ext uri="{BB962C8B-B14F-4D97-AF65-F5344CB8AC3E}">
        <p14:creationId xmlns:p14="http://schemas.microsoft.com/office/powerpoint/2010/main" val="1950161420"/>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29</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9" name="그림 8">
            <a:extLst>
              <a:ext uri="{FF2B5EF4-FFF2-40B4-BE49-F238E27FC236}">
                <a16:creationId xmlns:a16="http://schemas.microsoft.com/office/drawing/2014/main" id="{2ABF960F-79DF-C9E5-4093-2D4E5B92D3FC}"/>
              </a:ext>
            </a:extLst>
          </p:cNvPr>
          <p:cNvPicPr>
            <a:picLocks noChangeAspect="1"/>
          </p:cNvPicPr>
          <p:nvPr/>
        </p:nvPicPr>
        <p:blipFill>
          <a:blip r:embed="rId3"/>
          <a:stretch>
            <a:fillRect/>
          </a:stretch>
        </p:blipFill>
        <p:spPr>
          <a:xfrm>
            <a:off x="512284" y="1582819"/>
            <a:ext cx="11167431" cy="4696087"/>
          </a:xfrm>
          <a:prstGeom prst="rect">
            <a:avLst/>
          </a:prstGeom>
        </p:spPr>
      </p:pic>
      <p:sp>
        <p:nvSpPr>
          <p:cNvPr id="11" name="TextBox 10">
            <a:extLst>
              <a:ext uri="{FF2B5EF4-FFF2-40B4-BE49-F238E27FC236}">
                <a16:creationId xmlns:a16="http://schemas.microsoft.com/office/drawing/2014/main" id="{3EB4A8B0-0D9A-AE11-DD66-9A3299A9813E}"/>
              </a:ext>
            </a:extLst>
          </p:cNvPr>
          <p:cNvSpPr txBox="1"/>
          <p:nvPr/>
        </p:nvSpPr>
        <p:spPr>
          <a:xfrm>
            <a:off x="214829" y="835965"/>
            <a:ext cx="6114360" cy="400110"/>
          </a:xfrm>
          <a:prstGeom prst="rect">
            <a:avLst/>
          </a:prstGeom>
          <a:noFill/>
        </p:spPr>
        <p:txBody>
          <a:bodyPr wrap="square">
            <a:spAutoFit/>
          </a:bodyPr>
          <a:lstStyle/>
          <a:p>
            <a:pPr marL="342900" indent="-342900">
              <a:buFont typeface="Arial" panose="020B0604020202020204" pitchFamily="34" charset="0"/>
              <a:buChar char="•"/>
            </a:pPr>
            <a:r>
              <a:rPr lang="en-US" altLang="ko-KR" sz="2000" b="1" dirty="0"/>
              <a:t>Hyperparameters</a:t>
            </a:r>
          </a:p>
        </p:txBody>
      </p:sp>
    </p:spTree>
    <p:extLst>
      <p:ext uri="{BB962C8B-B14F-4D97-AF65-F5344CB8AC3E}">
        <p14:creationId xmlns:p14="http://schemas.microsoft.com/office/powerpoint/2010/main" val="43775132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33452" y="2151389"/>
            <a:ext cx="12225452" cy="1387640"/>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Background</a:t>
            </a:r>
          </a:p>
        </p:txBody>
      </p:sp>
      <p:pic>
        <p:nvPicPr>
          <p:cNvPr id="2" name="그림 1">
            <a:extLst>
              <a:ext uri="{FF2B5EF4-FFF2-40B4-BE49-F238E27FC236}">
                <a16:creationId xmlns:a16="http://schemas.microsoft.com/office/drawing/2014/main" id="{48C0F8C8-670E-B153-DFAE-D4EED4B70D61}"/>
              </a:ext>
            </a:extLst>
          </p:cNvPr>
          <p:cNvPicPr>
            <a:picLocks noChangeAspect="1"/>
          </p:cNvPicPr>
          <p:nvPr/>
        </p:nvPicPr>
        <p:blipFill>
          <a:blip r:embed="rId3"/>
          <a:stretch>
            <a:fillRect/>
          </a:stretch>
        </p:blipFill>
        <p:spPr>
          <a:xfrm>
            <a:off x="4448410" y="3769544"/>
            <a:ext cx="2876950" cy="2940883"/>
          </a:xfrm>
          <a:prstGeom prst="rect">
            <a:avLst/>
          </a:prstGeom>
        </p:spPr>
      </p:pic>
    </p:spTree>
    <p:extLst>
      <p:ext uri="{BB962C8B-B14F-4D97-AF65-F5344CB8AC3E}">
        <p14:creationId xmlns:p14="http://schemas.microsoft.com/office/powerpoint/2010/main" val="4278218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30</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576C56DB-A395-6364-C898-5540A46B93E9}"/>
              </a:ext>
            </a:extLst>
          </p:cNvPr>
          <p:cNvPicPr>
            <a:picLocks noChangeAspect="1"/>
          </p:cNvPicPr>
          <p:nvPr/>
        </p:nvPicPr>
        <p:blipFill>
          <a:blip r:embed="rId3"/>
          <a:stretch>
            <a:fillRect/>
          </a:stretch>
        </p:blipFill>
        <p:spPr>
          <a:xfrm>
            <a:off x="709186" y="1619480"/>
            <a:ext cx="10773627" cy="4736870"/>
          </a:xfrm>
          <a:prstGeom prst="rect">
            <a:avLst/>
          </a:prstGeom>
        </p:spPr>
      </p:pic>
      <p:sp>
        <p:nvSpPr>
          <p:cNvPr id="7" name="TextBox 6">
            <a:extLst>
              <a:ext uri="{FF2B5EF4-FFF2-40B4-BE49-F238E27FC236}">
                <a16:creationId xmlns:a16="http://schemas.microsoft.com/office/drawing/2014/main" id="{FC831F72-8872-3452-8CBD-FB7CF3A421A0}"/>
              </a:ext>
            </a:extLst>
          </p:cNvPr>
          <p:cNvSpPr txBox="1"/>
          <p:nvPr/>
        </p:nvSpPr>
        <p:spPr>
          <a:xfrm>
            <a:off x="214829" y="835965"/>
            <a:ext cx="6114360" cy="400110"/>
          </a:xfrm>
          <a:prstGeom prst="rect">
            <a:avLst/>
          </a:prstGeom>
          <a:noFill/>
        </p:spPr>
        <p:txBody>
          <a:bodyPr wrap="square">
            <a:spAutoFit/>
          </a:bodyPr>
          <a:lstStyle/>
          <a:p>
            <a:pPr marL="342900" indent="-342900">
              <a:buFont typeface="Arial" panose="020B0604020202020204" pitchFamily="34" charset="0"/>
              <a:buChar char="•"/>
            </a:pPr>
            <a:r>
              <a:rPr lang="en-US" altLang="ko-KR" sz="2000" b="1" dirty="0"/>
              <a:t>Hyperparameters</a:t>
            </a:r>
          </a:p>
        </p:txBody>
      </p:sp>
    </p:spTree>
    <p:extLst>
      <p:ext uri="{BB962C8B-B14F-4D97-AF65-F5344CB8AC3E}">
        <p14:creationId xmlns:p14="http://schemas.microsoft.com/office/powerpoint/2010/main" val="348875755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sp>
        <p:nvSpPr>
          <p:cNvPr id="7" name="TextBox 6">
            <a:extLst>
              <a:ext uri="{FF2B5EF4-FFF2-40B4-BE49-F238E27FC236}">
                <a16:creationId xmlns:a16="http://schemas.microsoft.com/office/drawing/2014/main" id="{FC831F72-8872-3452-8CBD-FB7CF3A421A0}"/>
              </a:ext>
            </a:extLst>
          </p:cNvPr>
          <p:cNvSpPr txBox="1"/>
          <p:nvPr/>
        </p:nvSpPr>
        <p:spPr>
          <a:xfrm>
            <a:off x="214829" y="835965"/>
            <a:ext cx="6114360" cy="400110"/>
          </a:xfrm>
          <a:prstGeom prst="rect">
            <a:avLst/>
          </a:prstGeom>
          <a:noFill/>
        </p:spPr>
        <p:txBody>
          <a:bodyPr wrap="square">
            <a:spAutoFit/>
          </a:bodyPr>
          <a:lstStyle/>
          <a:p>
            <a:pPr marL="342900" indent="-342900">
              <a:buFont typeface="Arial" panose="020B0604020202020204" pitchFamily="34" charset="0"/>
              <a:buChar char="•"/>
            </a:pPr>
            <a:r>
              <a:rPr lang="en-US" altLang="ko-KR" sz="2000" b="1" dirty="0"/>
              <a:t>Hyperparameters</a:t>
            </a:r>
          </a:p>
        </p:txBody>
      </p:sp>
      <p:pic>
        <p:nvPicPr>
          <p:cNvPr id="3" name="그림 2">
            <a:extLst>
              <a:ext uri="{FF2B5EF4-FFF2-40B4-BE49-F238E27FC236}">
                <a16:creationId xmlns:a16="http://schemas.microsoft.com/office/drawing/2014/main" id="{0212A2D6-EC51-B9A6-5BE1-B5809E1A9A41}"/>
              </a:ext>
            </a:extLst>
          </p:cNvPr>
          <p:cNvPicPr>
            <a:picLocks noChangeAspect="1"/>
          </p:cNvPicPr>
          <p:nvPr/>
        </p:nvPicPr>
        <p:blipFill>
          <a:blip r:embed="rId3"/>
          <a:stretch>
            <a:fillRect/>
          </a:stretch>
        </p:blipFill>
        <p:spPr>
          <a:xfrm>
            <a:off x="426098" y="1437161"/>
            <a:ext cx="11339804" cy="5284314"/>
          </a:xfrm>
          <a:prstGeom prst="rect">
            <a:avLst/>
          </a:prstGeom>
        </p:spPr>
      </p:pic>
    </p:spTree>
    <p:extLst>
      <p:ext uri="{BB962C8B-B14F-4D97-AF65-F5344CB8AC3E}">
        <p14:creationId xmlns:p14="http://schemas.microsoft.com/office/powerpoint/2010/main" val="90090296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0FE0EF36-2EEA-BA27-2EC1-642DECF20669}"/>
              </a:ext>
            </a:extLst>
          </p:cNvPr>
          <p:cNvPicPr>
            <a:picLocks noChangeAspect="1"/>
          </p:cNvPicPr>
          <p:nvPr/>
        </p:nvPicPr>
        <p:blipFill>
          <a:blip r:embed="rId3"/>
          <a:stretch>
            <a:fillRect/>
          </a:stretch>
        </p:blipFill>
        <p:spPr>
          <a:xfrm>
            <a:off x="0" y="1569996"/>
            <a:ext cx="12192000" cy="3718007"/>
          </a:xfrm>
          <a:prstGeom prst="rect">
            <a:avLst/>
          </a:prstGeom>
        </p:spPr>
      </p:pic>
    </p:spTree>
    <p:extLst>
      <p:ext uri="{BB962C8B-B14F-4D97-AF65-F5344CB8AC3E}">
        <p14:creationId xmlns:p14="http://schemas.microsoft.com/office/powerpoint/2010/main" val="394920294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482CC9F7-B3A0-8EB2-70F3-22E425EB96FF}"/>
              </a:ext>
            </a:extLst>
          </p:cNvPr>
          <p:cNvPicPr>
            <a:picLocks noChangeAspect="1"/>
          </p:cNvPicPr>
          <p:nvPr/>
        </p:nvPicPr>
        <p:blipFill>
          <a:blip r:embed="rId3"/>
          <a:stretch>
            <a:fillRect/>
          </a:stretch>
        </p:blipFill>
        <p:spPr>
          <a:xfrm>
            <a:off x="0" y="830849"/>
            <a:ext cx="12192000" cy="5196302"/>
          </a:xfrm>
          <a:prstGeom prst="rect">
            <a:avLst/>
          </a:prstGeom>
        </p:spPr>
      </p:pic>
    </p:spTree>
    <p:extLst>
      <p:ext uri="{BB962C8B-B14F-4D97-AF65-F5344CB8AC3E}">
        <p14:creationId xmlns:p14="http://schemas.microsoft.com/office/powerpoint/2010/main" val="361352735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9" name="그림 8">
            <a:extLst>
              <a:ext uri="{FF2B5EF4-FFF2-40B4-BE49-F238E27FC236}">
                <a16:creationId xmlns:a16="http://schemas.microsoft.com/office/drawing/2014/main" id="{39B63381-F981-8705-CBE1-619FB5C52BB6}"/>
              </a:ext>
            </a:extLst>
          </p:cNvPr>
          <p:cNvPicPr>
            <a:picLocks noChangeAspect="1"/>
          </p:cNvPicPr>
          <p:nvPr/>
        </p:nvPicPr>
        <p:blipFill>
          <a:blip r:embed="rId3"/>
          <a:stretch>
            <a:fillRect/>
          </a:stretch>
        </p:blipFill>
        <p:spPr>
          <a:xfrm>
            <a:off x="128452" y="1586428"/>
            <a:ext cx="5684742" cy="4017333"/>
          </a:xfrm>
          <a:prstGeom prst="rect">
            <a:avLst/>
          </a:prstGeom>
        </p:spPr>
      </p:pic>
      <p:pic>
        <p:nvPicPr>
          <p:cNvPr id="3" name="그림 2">
            <a:extLst>
              <a:ext uri="{FF2B5EF4-FFF2-40B4-BE49-F238E27FC236}">
                <a16:creationId xmlns:a16="http://schemas.microsoft.com/office/drawing/2014/main" id="{BEBF0E78-3792-B6E7-3EB1-DAFD744BE0B3}"/>
              </a:ext>
            </a:extLst>
          </p:cNvPr>
          <p:cNvPicPr>
            <a:picLocks noChangeAspect="1"/>
          </p:cNvPicPr>
          <p:nvPr/>
        </p:nvPicPr>
        <p:blipFill>
          <a:blip r:embed="rId4"/>
          <a:stretch>
            <a:fillRect/>
          </a:stretch>
        </p:blipFill>
        <p:spPr>
          <a:xfrm>
            <a:off x="6374161" y="1586428"/>
            <a:ext cx="5745758" cy="3795524"/>
          </a:xfrm>
          <a:prstGeom prst="rect">
            <a:avLst/>
          </a:prstGeom>
        </p:spPr>
      </p:pic>
    </p:spTree>
    <p:extLst>
      <p:ext uri="{BB962C8B-B14F-4D97-AF65-F5344CB8AC3E}">
        <p14:creationId xmlns:p14="http://schemas.microsoft.com/office/powerpoint/2010/main" val="105507167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F1305E52-870F-3207-92F5-034BFCCBC074}"/>
              </a:ext>
            </a:extLst>
          </p:cNvPr>
          <p:cNvPicPr>
            <a:picLocks noChangeAspect="1"/>
          </p:cNvPicPr>
          <p:nvPr/>
        </p:nvPicPr>
        <p:blipFill>
          <a:blip r:embed="rId3"/>
          <a:stretch>
            <a:fillRect/>
          </a:stretch>
        </p:blipFill>
        <p:spPr>
          <a:xfrm>
            <a:off x="72081" y="1321147"/>
            <a:ext cx="5656781" cy="4300527"/>
          </a:xfrm>
          <a:prstGeom prst="rect">
            <a:avLst/>
          </a:prstGeom>
        </p:spPr>
      </p:pic>
      <p:pic>
        <p:nvPicPr>
          <p:cNvPr id="7" name="그림 6">
            <a:extLst>
              <a:ext uri="{FF2B5EF4-FFF2-40B4-BE49-F238E27FC236}">
                <a16:creationId xmlns:a16="http://schemas.microsoft.com/office/drawing/2014/main" id="{3EBF0A33-AC30-2D13-C95E-FF11CA05E33C}"/>
              </a:ext>
            </a:extLst>
          </p:cNvPr>
          <p:cNvPicPr>
            <a:picLocks noChangeAspect="1"/>
          </p:cNvPicPr>
          <p:nvPr/>
        </p:nvPicPr>
        <p:blipFill>
          <a:blip r:embed="rId4"/>
          <a:stretch>
            <a:fillRect/>
          </a:stretch>
        </p:blipFill>
        <p:spPr>
          <a:xfrm>
            <a:off x="5823015" y="1321147"/>
            <a:ext cx="6296904" cy="3458058"/>
          </a:xfrm>
          <a:prstGeom prst="rect">
            <a:avLst/>
          </a:prstGeom>
        </p:spPr>
      </p:pic>
    </p:spTree>
    <p:extLst>
      <p:ext uri="{BB962C8B-B14F-4D97-AF65-F5344CB8AC3E}">
        <p14:creationId xmlns:p14="http://schemas.microsoft.com/office/powerpoint/2010/main" val="2420170729"/>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8" name="그림 7">
            <a:extLst>
              <a:ext uri="{FF2B5EF4-FFF2-40B4-BE49-F238E27FC236}">
                <a16:creationId xmlns:a16="http://schemas.microsoft.com/office/drawing/2014/main" id="{65C2A32D-A45B-0EC2-E577-E2E26D1627D5}"/>
              </a:ext>
            </a:extLst>
          </p:cNvPr>
          <p:cNvPicPr>
            <a:picLocks noChangeAspect="1"/>
          </p:cNvPicPr>
          <p:nvPr/>
        </p:nvPicPr>
        <p:blipFill>
          <a:blip r:embed="rId3"/>
          <a:stretch>
            <a:fillRect/>
          </a:stretch>
        </p:blipFill>
        <p:spPr>
          <a:xfrm>
            <a:off x="3131562" y="1114102"/>
            <a:ext cx="6325483" cy="4629796"/>
          </a:xfrm>
          <a:prstGeom prst="rect">
            <a:avLst/>
          </a:prstGeom>
        </p:spPr>
      </p:pic>
    </p:spTree>
    <p:extLst>
      <p:ext uri="{BB962C8B-B14F-4D97-AF65-F5344CB8AC3E}">
        <p14:creationId xmlns:p14="http://schemas.microsoft.com/office/powerpoint/2010/main" val="602643253"/>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CEA7055F-5D49-92EB-6C80-3649F6968F11}"/>
              </a:ext>
            </a:extLst>
          </p:cNvPr>
          <p:cNvPicPr>
            <a:picLocks noChangeAspect="1"/>
          </p:cNvPicPr>
          <p:nvPr/>
        </p:nvPicPr>
        <p:blipFill>
          <a:blip r:embed="rId3"/>
          <a:stretch>
            <a:fillRect/>
          </a:stretch>
        </p:blipFill>
        <p:spPr>
          <a:xfrm>
            <a:off x="2620795" y="1707615"/>
            <a:ext cx="6950409" cy="3243524"/>
          </a:xfrm>
          <a:prstGeom prst="rect">
            <a:avLst/>
          </a:prstGeom>
        </p:spPr>
      </p:pic>
    </p:spTree>
    <p:extLst>
      <p:ext uri="{BB962C8B-B14F-4D97-AF65-F5344CB8AC3E}">
        <p14:creationId xmlns:p14="http://schemas.microsoft.com/office/powerpoint/2010/main" val="846112480"/>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2" name="그림 1">
            <a:extLst>
              <a:ext uri="{FF2B5EF4-FFF2-40B4-BE49-F238E27FC236}">
                <a16:creationId xmlns:a16="http://schemas.microsoft.com/office/drawing/2014/main" id="{B40FFC37-7425-AE4C-69E3-DEB7BF730EB3}"/>
              </a:ext>
            </a:extLst>
          </p:cNvPr>
          <p:cNvPicPr>
            <a:picLocks noChangeAspect="1"/>
          </p:cNvPicPr>
          <p:nvPr/>
        </p:nvPicPr>
        <p:blipFill>
          <a:blip r:embed="rId3"/>
          <a:stretch>
            <a:fillRect/>
          </a:stretch>
        </p:blipFill>
        <p:spPr>
          <a:xfrm>
            <a:off x="2784499" y="1352204"/>
            <a:ext cx="6592220" cy="4601217"/>
          </a:xfrm>
          <a:prstGeom prst="rect">
            <a:avLst/>
          </a:prstGeom>
        </p:spPr>
      </p:pic>
    </p:spTree>
    <p:extLst>
      <p:ext uri="{BB962C8B-B14F-4D97-AF65-F5344CB8AC3E}">
        <p14:creationId xmlns:p14="http://schemas.microsoft.com/office/powerpoint/2010/main" val="3973704730"/>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39</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8063A9C9-8785-D652-3522-2728FEFBE22F}"/>
              </a:ext>
            </a:extLst>
          </p:cNvPr>
          <p:cNvPicPr>
            <a:picLocks noChangeAspect="1"/>
          </p:cNvPicPr>
          <p:nvPr/>
        </p:nvPicPr>
        <p:blipFill>
          <a:blip r:embed="rId3"/>
          <a:stretch>
            <a:fillRect/>
          </a:stretch>
        </p:blipFill>
        <p:spPr>
          <a:xfrm>
            <a:off x="2949875" y="1023167"/>
            <a:ext cx="6258798" cy="5515745"/>
          </a:xfrm>
          <a:prstGeom prst="rect">
            <a:avLst/>
          </a:prstGeom>
        </p:spPr>
      </p:pic>
    </p:spTree>
    <p:extLst>
      <p:ext uri="{BB962C8B-B14F-4D97-AF65-F5344CB8AC3E}">
        <p14:creationId xmlns:p14="http://schemas.microsoft.com/office/powerpoint/2010/main" val="2408634594"/>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VAE</a:t>
            </a:r>
            <a:endParaRPr lang="ko-KR" altLang="en-US" sz="3200" b="1" dirty="0">
              <a:solidFill>
                <a:srgbClr val="433A31"/>
              </a:solidFill>
              <a:latin typeface="+mj-ea"/>
              <a:ea typeface="+mj-ea"/>
              <a:cs typeface="Lato Light"/>
              <a:sym typeface="Lato Light"/>
            </a:endParaRPr>
          </a:p>
        </p:txBody>
      </p:sp>
      <p:pic>
        <p:nvPicPr>
          <p:cNvPr id="12" name="그림 11">
            <a:extLst>
              <a:ext uri="{FF2B5EF4-FFF2-40B4-BE49-F238E27FC236}">
                <a16:creationId xmlns:a16="http://schemas.microsoft.com/office/drawing/2014/main" id="{FB38A646-7429-9853-FC96-E601C8E401A1}"/>
              </a:ext>
            </a:extLst>
          </p:cNvPr>
          <p:cNvPicPr>
            <a:picLocks noChangeAspect="1"/>
          </p:cNvPicPr>
          <p:nvPr/>
        </p:nvPicPr>
        <p:blipFill>
          <a:blip r:embed="rId3"/>
          <a:stretch>
            <a:fillRect/>
          </a:stretch>
        </p:blipFill>
        <p:spPr>
          <a:xfrm>
            <a:off x="2482520" y="761315"/>
            <a:ext cx="7226960" cy="1928347"/>
          </a:xfrm>
          <a:prstGeom prst="rect">
            <a:avLst/>
          </a:prstGeom>
        </p:spPr>
      </p:pic>
      <p:pic>
        <p:nvPicPr>
          <p:cNvPr id="19" name="그림 18">
            <a:extLst>
              <a:ext uri="{FF2B5EF4-FFF2-40B4-BE49-F238E27FC236}">
                <a16:creationId xmlns:a16="http://schemas.microsoft.com/office/drawing/2014/main" id="{24E9746D-0051-ABD4-5ED1-72624F3908B6}"/>
              </a:ext>
            </a:extLst>
          </p:cNvPr>
          <p:cNvPicPr>
            <a:picLocks noChangeAspect="1"/>
          </p:cNvPicPr>
          <p:nvPr/>
        </p:nvPicPr>
        <p:blipFill rotWithShape="1">
          <a:blip r:embed="rId4"/>
          <a:srcRect b="12343"/>
          <a:stretch/>
        </p:blipFill>
        <p:spPr>
          <a:xfrm>
            <a:off x="72081" y="3362960"/>
            <a:ext cx="6879444" cy="3439795"/>
          </a:xfrm>
          <a:prstGeom prst="rect">
            <a:avLst/>
          </a:prstGeom>
        </p:spPr>
      </p:pic>
      <p:pic>
        <p:nvPicPr>
          <p:cNvPr id="21" name="그림 20">
            <a:extLst>
              <a:ext uri="{FF2B5EF4-FFF2-40B4-BE49-F238E27FC236}">
                <a16:creationId xmlns:a16="http://schemas.microsoft.com/office/drawing/2014/main" id="{5E781FD1-70DC-AEFE-3D7B-AE631454BE7E}"/>
              </a:ext>
            </a:extLst>
          </p:cNvPr>
          <p:cNvPicPr>
            <a:picLocks noChangeAspect="1"/>
          </p:cNvPicPr>
          <p:nvPr/>
        </p:nvPicPr>
        <p:blipFill>
          <a:blip r:embed="rId5"/>
          <a:stretch>
            <a:fillRect/>
          </a:stretch>
        </p:blipFill>
        <p:spPr>
          <a:xfrm>
            <a:off x="7062093" y="4816120"/>
            <a:ext cx="4915586" cy="533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831500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40</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EAA1E09A-C8B2-417A-E5CA-5130FF968266}"/>
              </a:ext>
            </a:extLst>
          </p:cNvPr>
          <p:cNvPicPr>
            <a:picLocks noChangeAspect="1"/>
          </p:cNvPicPr>
          <p:nvPr/>
        </p:nvPicPr>
        <p:blipFill>
          <a:blip r:embed="rId3"/>
          <a:stretch>
            <a:fillRect/>
          </a:stretch>
        </p:blipFill>
        <p:spPr>
          <a:xfrm>
            <a:off x="2585477" y="2071171"/>
            <a:ext cx="7021046" cy="2301810"/>
          </a:xfrm>
          <a:prstGeom prst="rect">
            <a:avLst/>
          </a:prstGeom>
        </p:spPr>
      </p:pic>
    </p:spTree>
    <p:extLst>
      <p:ext uri="{BB962C8B-B14F-4D97-AF65-F5344CB8AC3E}">
        <p14:creationId xmlns:p14="http://schemas.microsoft.com/office/powerpoint/2010/main" val="110150859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00D324C7-4261-1183-B7C0-CF006A40AA63}"/>
              </a:ext>
            </a:extLst>
          </p:cNvPr>
          <p:cNvPicPr>
            <a:picLocks noChangeAspect="1"/>
          </p:cNvPicPr>
          <p:nvPr/>
        </p:nvPicPr>
        <p:blipFill>
          <a:blip r:embed="rId3"/>
          <a:stretch>
            <a:fillRect/>
          </a:stretch>
        </p:blipFill>
        <p:spPr>
          <a:xfrm>
            <a:off x="2480809" y="1111411"/>
            <a:ext cx="7230381" cy="5156803"/>
          </a:xfrm>
          <a:prstGeom prst="rect">
            <a:avLst/>
          </a:prstGeom>
        </p:spPr>
      </p:pic>
    </p:spTree>
    <p:extLst>
      <p:ext uri="{BB962C8B-B14F-4D97-AF65-F5344CB8AC3E}">
        <p14:creationId xmlns:p14="http://schemas.microsoft.com/office/powerpoint/2010/main" val="263935620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7720BCDC-8978-9035-DC9E-06F7AB7119A4}"/>
              </a:ext>
            </a:extLst>
          </p:cNvPr>
          <p:cNvPicPr>
            <a:picLocks noChangeAspect="1"/>
          </p:cNvPicPr>
          <p:nvPr/>
        </p:nvPicPr>
        <p:blipFill>
          <a:blip r:embed="rId3"/>
          <a:stretch>
            <a:fillRect/>
          </a:stretch>
        </p:blipFill>
        <p:spPr>
          <a:xfrm>
            <a:off x="4222790" y="689740"/>
            <a:ext cx="3746420" cy="6031735"/>
          </a:xfrm>
          <a:prstGeom prst="rect">
            <a:avLst/>
          </a:prstGeom>
        </p:spPr>
      </p:pic>
    </p:spTree>
    <p:extLst>
      <p:ext uri="{BB962C8B-B14F-4D97-AF65-F5344CB8AC3E}">
        <p14:creationId xmlns:p14="http://schemas.microsoft.com/office/powerpoint/2010/main" val="2522505687"/>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A42B87FB-0B14-F70D-8F99-8DC4E5ABE2EC}"/>
              </a:ext>
            </a:extLst>
          </p:cNvPr>
          <p:cNvPicPr>
            <a:picLocks noChangeAspect="1"/>
          </p:cNvPicPr>
          <p:nvPr/>
        </p:nvPicPr>
        <p:blipFill>
          <a:blip r:embed="rId3"/>
          <a:stretch>
            <a:fillRect/>
          </a:stretch>
        </p:blipFill>
        <p:spPr>
          <a:xfrm>
            <a:off x="3333105" y="1520327"/>
            <a:ext cx="5525790" cy="4296607"/>
          </a:xfrm>
          <a:prstGeom prst="rect">
            <a:avLst/>
          </a:prstGeom>
        </p:spPr>
      </p:pic>
    </p:spTree>
    <p:extLst>
      <p:ext uri="{BB962C8B-B14F-4D97-AF65-F5344CB8AC3E}">
        <p14:creationId xmlns:p14="http://schemas.microsoft.com/office/powerpoint/2010/main" val="4011559350"/>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11759666" cy="5909310"/>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Limitations</a:t>
            </a:r>
          </a:p>
          <a:p>
            <a:endParaRPr lang="en-US" altLang="ko-KR" b="1"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While LDMs significantly reduce computational requirements compared to pixel-based approaches, their sequential sampling process is still slower than that of GANs. </a:t>
            </a:r>
          </a:p>
          <a:p>
            <a:pPr lvl="1"/>
            <a:endParaRPr lang="en-US" altLang="ko-KR"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Moreover, the use of LDMs can be questionable when high precision is required: although the loss of image quality is very small in our f=4 autoencoding models, their reconstruction capability can become a bottleneck for tasks that require fine-grained accuracy in pixel space. </a:t>
            </a:r>
          </a:p>
          <a:p>
            <a:endParaRPr lang="en-US" altLang="ko-KR"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Societal Impact</a:t>
            </a:r>
          </a:p>
          <a:p>
            <a:pPr marL="285750" indent="-285750">
              <a:buFont typeface="Arial" panose="020B0604020202020204" pitchFamily="34" charset="0"/>
              <a:buChar char="•"/>
            </a:pPr>
            <a:endParaRPr lang="en-US" altLang="ko-KR" b="1"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Generative models for media like imagery are a double-edged sword: On the one hand, they enable various creative applications, and in particular approaches like ours that </a:t>
            </a:r>
            <a:r>
              <a:rPr lang="en-US" altLang="ko-KR" b="1" dirty="0">
                <a:latin typeface="맑은 고딕" panose="020B0503020000020004" pitchFamily="50" charset="-127"/>
                <a:ea typeface="맑은 고딕" panose="020B0503020000020004" pitchFamily="50" charset="-127"/>
              </a:rPr>
              <a:t>reduce the cost of training </a:t>
            </a:r>
            <a:r>
              <a:rPr lang="en-US" altLang="ko-KR" dirty="0">
                <a:latin typeface="맑은 고딕" panose="020B0503020000020004" pitchFamily="50" charset="-127"/>
                <a:ea typeface="맑은 고딕" panose="020B0503020000020004" pitchFamily="50" charset="-127"/>
              </a:rPr>
              <a:t>and inference have the potential to facilitate access to this technology and </a:t>
            </a:r>
            <a:r>
              <a:rPr lang="en-US" altLang="ko-KR" b="1" dirty="0">
                <a:latin typeface="맑은 고딕" panose="020B0503020000020004" pitchFamily="50" charset="-127"/>
                <a:ea typeface="맑은 고딕" panose="020B0503020000020004" pitchFamily="50" charset="-127"/>
              </a:rPr>
              <a:t>democratize</a:t>
            </a:r>
            <a:r>
              <a:rPr lang="en-US" altLang="ko-KR" dirty="0">
                <a:latin typeface="맑은 고딕" panose="020B0503020000020004" pitchFamily="50" charset="-127"/>
                <a:ea typeface="맑은 고딕" panose="020B0503020000020004" pitchFamily="50" charset="-127"/>
              </a:rPr>
              <a:t> its exploration. </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On the other hand, it also means that it becomes easier to create and disseminate manipulated data or spread misinformation and spam. In particular, the deliberate manipulation of images (“</a:t>
            </a:r>
            <a:r>
              <a:rPr lang="en-US" altLang="ko-KR" b="1" dirty="0">
                <a:latin typeface="맑은 고딕" panose="020B0503020000020004" pitchFamily="50" charset="-127"/>
                <a:ea typeface="맑은 고딕" panose="020B0503020000020004" pitchFamily="50" charset="-127"/>
              </a:rPr>
              <a:t>deep fakes</a:t>
            </a:r>
            <a:r>
              <a:rPr lang="en-US" altLang="ko-KR" dirty="0">
                <a:latin typeface="맑은 고딕" panose="020B0503020000020004" pitchFamily="50" charset="-127"/>
                <a:ea typeface="맑은 고딕" panose="020B0503020000020004" pitchFamily="50" charset="-127"/>
              </a:rPr>
              <a:t>”) is a common problem in this context, and women in particular are disproportionately affected by it. </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lvl="1"/>
            <a:r>
              <a:rPr lang="en-US" altLang="ko-KR" dirty="0">
                <a:latin typeface="맑은 고딕" panose="020B0503020000020004" pitchFamily="50" charset="-127"/>
                <a:ea typeface="맑은 고딕" panose="020B0503020000020004" pitchFamily="50" charset="-127"/>
              </a:rPr>
              <a:t>Generative models can also reveal their training data, which is of great concern when the data contain sensitive or personal information and were collected without explicit consent. </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44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Limitation</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395667890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653466" y="1163087"/>
            <a:ext cx="10851615" cy="2554545"/>
          </a:xfrm>
          <a:prstGeom prst="rect">
            <a:avLst/>
          </a:prstGeom>
          <a:noFill/>
        </p:spPr>
        <p:txBody>
          <a:bodyPr wrap="square">
            <a:spAutoFit/>
          </a:bodyPr>
          <a:lstStyle/>
          <a:p>
            <a:pPr marL="285750" indent="-285750">
              <a:buFont typeface="Arial" panose="020B0604020202020204" pitchFamily="34" charset="0"/>
              <a:buChar char="•"/>
            </a:pPr>
            <a:r>
              <a:rPr lang="en-US" altLang="ko-KR" sz="2000" dirty="0"/>
              <a:t>We have presented latent diffusion models, a simple and efficient way to significantly improve both the training and sampling efficiency of denoising diffusion models without degrading their quality. </a:t>
            </a:r>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Based on this and our cross-attention conditioning mechanism, our experiments could demonstrate favorable results compared to state-of-the-art methods across a wide range of conditional image synthesis tasks without task-specific architectures.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45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Conclusion</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1727757981"/>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2F00FC50-AF2D-736F-AF64-AAAE0B7D40ED}"/>
              </a:ext>
            </a:extLst>
          </p:cNvPr>
          <p:cNvPicPr>
            <a:picLocks noChangeAspect="1"/>
          </p:cNvPicPr>
          <p:nvPr/>
        </p:nvPicPr>
        <p:blipFill>
          <a:blip r:embed="rId3"/>
          <a:stretch>
            <a:fillRect/>
          </a:stretch>
        </p:blipFill>
        <p:spPr>
          <a:xfrm>
            <a:off x="1587609" y="1089245"/>
            <a:ext cx="8983329" cy="5315692"/>
          </a:xfrm>
          <a:prstGeom prst="rect">
            <a:avLst/>
          </a:prstGeom>
        </p:spPr>
      </p:pic>
    </p:spTree>
    <p:extLst>
      <p:ext uri="{BB962C8B-B14F-4D97-AF65-F5344CB8AC3E}">
        <p14:creationId xmlns:p14="http://schemas.microsoft.com/office/powerpoint/2010/main" val="3618852747"/>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4BFD6537-4323-5222-E78F-B5FFB187FFDD}"/>
              </a:ext>
            </a:extLst>
          </p:cNvPr>
          <p:cNvPicPr>
            <a:picLocks noChangeAspect="1"/>
          </p:cNvPicPr>
          <p:nvPr/>
        </p:nvPicPr>
        <p:blipFill>
          <a:blip r:embed="rId3"/>
          <a:stretch>
            <a:fillRect/>
          </a:stretch>
        </p:blipFill>
        <p:spPr>
          <a:xfrm>
            <a:off x="2210718" y="812789"/>
            <a:ext cx="7770564" cy="5908686"/>
          </a:xfrm>
          <a:prstGeom prst="rect">
            <a:avLst/>
          </a:prstGeom>
        </p:spPr>
      </p:pic>
    </p:spTree>
    <p:extLst>
      <p:ext uri="{BB962C8B-B14F-4D97-AF65-F5344CB8AC3E}">
        <p14:creationId xmlns:p14="http://schemas.microsoft.com/office/powerpoint/2010/main" val="67528777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3F3B33-3E70-494F-83C9-5DDCDFB0229E}"/>
              </a:ext>
            </a:extLst>
          </p:cNvPr>
          <p:cNvSpPr txBox="1"/>
          <p:nvPr/>
        </p:nvSpPr>
        <p:spPr>
          <a:xfrm>
            <a:off x="432880" y="1532419"/>
            <a:ext cx="10946319" cy="4708981"/>
          </a:xfrm>
          <a:prstGeom prst="rect">
            <a:avLst/>
          </a:prstGeom>
          <a:noFill/>
        </p:spPr>
        <p:txBody>
          <a:bodyPr wrap="square">
            <a:spAutoFit/>
          </a:bodyPr>
          <a:lstStyle/>
          <a:p>
            <a:pPr marL="171450" indent="-171450">
              <a:buFont typeface="Arial" panose="020B0604020202020204" pitchFamily="34" charset="0"/>
              <a:buChar char="•"/>
            </a:pPr>
            <a:r>
              <a:rPr lang="en-US" altLang="ko-KR" sz="1200" b="1" i="0" u="none" strike="noStrike" dirty="0">
                <a:effectLst/>
                <a:latin typeface="+mj-lt"/>
                <a:hlinkClick r:id="rId3"/>
              </a:rPr>
              <a:t>https://arxiv.org/abs/2208.05140</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CLIP: </a:t>
            </a:r>
            <a:r>
              <a:rPr lang="en-US" altLang="ko-KR" sz="1200" b="1" dirty="0">
                <a:latin typeface="+mj-lt"/>
                <a:ea typeface="맑은 고딕" panose="020B0503020000020004" pitchFamily="50" charset="-127"/>
                <a:hlinkClick r:id="rId4"/>
              </a:rPr>
              <a:t>http://dmqm.korea.ac.kr/activity/seminar/365</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Score-based Generative Models and Diffusion Models : </a:t>
            </a:r>
            <a:r>
              <a:rPr lang="en-US" altLang="ko-KR" sz="1200" b="1" dirty="0">
                <a:latin typeface="+mj-lt"/>
                <a:ea typeface="맑은 고딕" panose="020B0503020000020004" pitchFamily="50" charset="-127"/>
                <a:hlinkClick r:id="rId5"/>
              </a:rPr>
              <a:t>http://dmqm.korea.ac.kr/activity/seminar/352</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Multimodal Learning: </a:t>
            </a:r>
            <a:r>
              <a:rPr lang="en-US" altLang="ko-KR" sz="1200" b="1" dirty="0">
                <a:latin typeface="+mj-lt"/>
                <a:ea typeface="맑은 고딕" panose="020B0503020000020004" pitchFamily="50" charset="-127"/>
                <a:hlinkClick r:id="rId6"/>
              </a:rPr>
              <a:t>http://dmqm.korea.ac.kr/activity/seminar/341</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Multimodal Representation Learning : </a:t>
            </a:r>
          </a:p>
          <a:p>
            <a:pPr marL="285750" indent="-285750">
              <a:buFont typeface="Arial" panose="020B0604020202020204" pitchFamily="34" charset="0"/>
              <a:buChar char="•"/>
            </a:pPr>
            <a:r>
              <a:rPr lang="en-US" altLang="ko-KR" sz="1200" b="1" dirty="0">
                <a:latin typeface="+mj-lt"/>
                <a:ea typeface="맑은 고딕" panose="020B0503020000020004" pitchFamily="50" charset="-127"/>
              </a:rPr>
              <a:t>How to narrow heterogeneity gap: </a:t>
            </a:r>
            <a:r>
              <a:rPr lang="en-US" altLang="ko-KR" sz="1200" b="1" dirty="0">
                <a:latin typeface="+mj-lt"/>
                <a:ea typeface="맑은 고딕" panose="020B0503020000020004" pitchFamily="50" charset="-127"/>
                <a:hlinkClick r:id="rId7"/>
              </a:rPr>
              <a:t>http://dmqm.korea.ac.kr/activity/seminar/373</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Denoising Diffusion Probabilistic Models: </a:t>
            </a:r>
            <a:r>
              <a:rPr lang="en-US" altLang="ko-KR" sz="1200" b="1" dirty="0">
                <a:latin typeface="+mj-lt"/>
                <a:ea typeface="맑은 고딕" panose="020B0503020000020004" pitchFamily="50" charset="-127"/>
                <a:hlinkClick r:id="rId8"/>
              </a:rPr>
              <a:t>https://www.youtube.com/watch?v=_JQSMhqXw-4</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err="1">
                <a:latin typeface="+mj-lt"/>
                <a:ea typeface="맑은 고딕" panose="020B0503020000020004" pitchFamily="50" charset="-127"/>
              </a:rPr>
              <a:t>DiffusionCLIP</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9"/>
              </a:rPr>
              <a:t>https://www.youtube.com/watch?v=ZKAXgg_OAE0</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VATT: </a:t>
            </a:r>
            <a:r>
              <a:rPr lang="en-US" altLang="ko-KR" sz="1200" b="1" dirty="0">
                <a:latin typeface="+mj-lt"/>
                <a:ea typeface="맑은 고딕" panose="020B0503020000020004" pitchFamily="50" charset="-127"/>
                <a:hlinkClick r:id="rId10"/>
              </a:rPr>
              <a:t>https://www.youtube.com/watch?v=rgXxAFIBido</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err="1">
                <a:latin typeface="+mj-lt"/>
                <a:ea typeface="맑은 고딕" panose="020B0503020000020004" pitchFamily="50" charset="-127"/>
              </a:rPr>
              <a:t>ImageBART</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11"/>
              </a:rPr>
              <a:t>https://www.youtube.com/watch?v=uy3MEwBTR4o</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NÜWA: </a:t>
            </a:r>
            <a:r>
              <a:rPr lang="en-US" altLang="ko-KR" sz="1200" b="1" dirty="0">
                <a:latin typeface="+mj-lt"/>
                <a:ea typeface="맑은 고딕" panose="020B0503020000020004" pitchFamily="50" charset="-127"/>
                <a:hlinkClick r:id="rId12"/>
              </a:rPr>
              <a:t>https://www.youtube.com/watch?v=jDlLnNiRXTc</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data2vec: </a:t>
            </a:r>
            <a:r>
              <a:rPr lang="en-US" altLang="ko-KR" sz="1200" b="1" dirty="0">
                <a:latin typeface="+mj-lt"/>
                <a:ea typeface="맑은 고딕" panose="020B0503020000020004" pitchFamily="50" charset="-127"/>
                <a:hlinkClick r:id="rId13"/>
              </a:rPr>
              <a:t>https://www.youtube.com/watch?v=cFPCKCglpuE</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DALL-E 1: </a:t>
            </a:r>
            <a:r>
              <a:rPr lang="en-US" altLang="ko-KR" sz="1200" b="1" dirty="0">
                <a:latin typeface="+mj-lt"/>
                <a:ea typeface="맑은 고딕" panose="020B0503020000020004" pitchFamily="50" charset="-127"/>
                <a:hlinkClick r:id="rId14"/>
              </a:rPr>
              <a:t>https://www.youtube.com/watch?v=az-OV47oKvA</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DALL-E 2: </a:t>
            </a:r>
            <a:r>
              <a:rPr lang="en-US" altLang="ko-KR" sz="1200" b="1" dirty="0">
                <a:latin typeface="+mj-lt"/>
                <a:ea typeface="맑은 고딕" panose="020B0503020000020004" pitchFamily="50" charset="-127"/>
                <a:hlinkClick r:id="rId15"/>
              </a:rPr>
              <a:t>https://www.youtube.com/watch?v=WRkClaOAjkA</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Retrieval-Augmented Diffusion Models: </a:t>
            </a:r>
            <a:r>
              <a:rPr lang="en-US" altLang="ko-KR" sz="1200" b="1" dirty="0">
                <a:latin typeface="+mj-lt"/>
                <a:ea typeface="맑은 고딕" panose="020B0503020000020004" pitchFamily="50" charset="-127"/>
                <a:hlinkClick r:id="rId16"/>
              </a:rPr>
              <a:t>https://www.youtube.com/watch?v=Ktgt7bcXLYI</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Structured Denoising Diffusion Models in Discrete State-Spaces: </a:t>
            </a:r>
            <a:r>
              <a:rPr lang="en-US" altLang="ko-KR" sz="1200" b="1" dirty="0">
                <a:latin typeface="+mj-lt"/>
                <a:ea typeface="맑은 고딕" panose="020B0503020000020004" pitchFamily="50" charset="-127"/>
                <a:hlinkClick r:id="rId17"/>
              </a:rPr>
              <a:t>https://www.youtube.com/watch?v=kZz4HLLS-q0</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Score-based Generative Modeling Through Stochastic Differential Equations: </a:t>
            </a:r>
            <a:r>
              <a:rPr lang="en-US" altLang="ko-KR" sz="1200" b="1" dirty="0">
                <a:latin typeface="+mj-lt"/>
                <a:ea typeface="맑은 고딕" panose="020B0503020000020004" pitchFamily="50" charset="-127"/>
                <a:hlinkClick r:id="rId18"/>
              </a:rPr>
              <a:t>https://www.youtube.com/watch?v=uG2ceFnUeQU</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Denoising Diffusion Probabilistic Models: </a:t>
            </a:r>
            <a:r>
              <a:rPr lang="en-US" altLang="ko-KR" sz="1200" b="1" dirty="0">
                <a:latin typeface="+mj-lt"/>
                <a:ea typeface="맑은 고딕" panose="020B0503020000020004" pitchFamily="50" charset="-127"/>
                <a:hlinkClick r:id="rId19"/>
              </a:rPr>
              <a:t>https://www.youtube.com/watch?v=1j0W_lu55nc&amp;t=24s</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GLIDE: https://www.youtube.com/watch?v=ajBRo40-Kjs, </a:t>
            </a:r>
            <a:r>
              <a:rPr lang="en-US" altLang="ko-KR" sz="1200" b="1" dirty="0">
                <a:latin typeface="+mj-lt"/>
                <a:ea typeface="맑은 고딕" panose="020B0503020000020004" pitchFamily="50" charset="-127"/>
                <a:hlinkClick r:id="rId20"/>
              </a:rPr>
              <a:t>https://www.youtube.com/watch?v=Ntjm2Icrh0E</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Diffusion Model </a:t>
            </a:r>
            <a:r>
              <a:rPr lang="ko-KR" altLang="en-US" sz="1200" b="1" dirty="0">
                <a:latin typeface="+mj-lt"/>
                <a:ea typeface="맑은 고딕" panose="020B0503020000020004" pitchFamily="50" charset="-127"/>
              </a:rPr>
              <a:t>설명</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21"/>
              </a:rPr>
              <a:t>https://www.youtube.com/watch?v=uFoGaIVHfoE</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Stable Diffusion: </a:t>
            </a:r>
            <a:r>
              <a:rPr lang="en-US" altLang="ko-KR" sz="1200" b="1" dirty="0">
                <a:latin typeface="+mj-lt"/>
                <a:ea typeface="맑은 고딕" panose="020B0503020000020004" pitchFamily="50" charset="-127"/>
                <a:hlinkClick r:id="rId22"/>
              </a:rPr>
              <a:t>https://www.youtube.com/watch?v=ibB6aR9xA1Q</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DDPM </a:t>
            </a:r>
            <a:r>
              <a:rPr lang="ko-KR" altLang="en-US" sz="1200" b="1" dirty="0">
                <a:latin typeface="+mj-lt"/>
                <a:ea typeface="맑은 고딕" panose="020B0503020000020004" pitchFamily="50" charset="-127"/>
              </a:rPr>
              <a:t>소개 블로그 </a:t>
            </a:r>
            <a:r>
              <a:rPr lang="en-US" altLang="ko-KR" sz="1200" b="1" dirty="0">
                <a:latin typeface="+mj-lt"/>
                <a:ea typeface="맑은 고딕" panose="020B0503020000020004" pitchFamily="50" charset="-127"/>
              </a:rPr>
              <a:t>(</a:t>
            </a:r>
            <a:r>
              <a:rPr lang="ko-KR" altLang="en-US" sz="1200" b="1" dirty="0">
                <a:latin typeface="+mj-lt"/>
                <a:ea typeface="맑은 고딕" panose="020B0503020000020004" pitchFamily="50" charset="-127"/>
              </a:rPr>
              <a:t>유명</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23"/>
              </a:rPr>
              <a:t>https://angusturner.github.io/generative_models/2021/06/29/diffusion-probabilistic-models-I.html</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en-US" altLang="ko-KR" sz="1200" b="1" dirty="0">
                <a:latin typeface="+mj-lt"/>
                <a:ea typeface="맑은 고딕" panose="020B0503020000020004" pitchFamily="50" charset="-127"/>
              </a:rPr>
              <a:t>DDPM + </a:t>
            </a:r>
            <a:r>
              <a:rPr lang="ko-KR" altLang="en-US" sz="1200" b="1" dirty="0">
                <a:latin typeface="+mj-lt"/>
                <a:ea typeface="맑은 고딕" panose="020B0503020000020004" pitchFamily="50" charset="-127"/>
              </a:rPr>
              <a:t>총망라 블로그 </a:t>
            </a:r>
            <a:r>
              <a:rPr lang="en-US" altLang="ko-KR" sz="1200" b="1" dirty="0">
                <a:latin typeface="+mj-lt"/>
                <a:ea typeface="맑은 고딕" panose="020B0503020000020004" pitchFamily="50" charset="-127"/>
              </a:rPr>
              <a:t>(</a:t>
            </a:r>
            <a:r>
              <a:rPr lang="ko-KR" altLang="en-US" sz="1200" b="1" dirty="0">
                <a:latin typeface="+mj-lt"/>
                <a:ea typeface="맑은 고딕" panose="020B0503020000020004" pitchFamily="50" charset="-127"/>
              </a:rPr>
              <a:t>유명</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24"/>
              </a:rPr>
              <a:t>https://lilianweng.github.io/posts/2021-07-11-diffusion-models/</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ko-KR" altLang="en-US" sz="1200" b="1" dirty="0">
                <a:latin typeface="+mj-lt"/>
                <a:ea typeface="맑은 고딕" panose="020B0503020000020004" pitchFamily="50" charset="-127"/>
              </a:rPr>
              <a:t>유재준 교수님</a:t>
            </a:r>
            <a:r>
              <a:rPr lang="en-US" altLang="ko-KR" sz="1200" b="1" dirty="0">
                <a:latin typeface="+mj-lt"/>
                <a:ea typeface="맑은 고딕" panose="020B0503020000020004" pitchFamily="50" charset="-127"/>
              </a:rPr>
              <a:t>: </a:t>
            </a:r>
            <a:r>
              <a:rPr lang="en-US" altLang="ko-KR" sz="1200" b="1" dirty="0">
                <a:latin typeface="+mj-lt"/>
                <a:ea typeface="맑은 고딕" panose="020B0503020000020004" pitchFamily="50" charset="-127"/>
                <a:hlinkClick r:id="rId25"/>
              </a:rPr>
              <a:t>https://www.youtube.com/watch?v=m0sehjymZNU</a:t>
            </a:r>
            <a:endParaRPr lang="en-US" altLang="ko-KR" sz="1200" b="1" dirty="0">
              <a:latin typeface="+mj-lt"/>
              <a:ea typeface="맑은 고딕" panose="020B0503020000020004" pitchFamily="50" charset="-127"/>
            </a:endParaRPr>
          </a:p>
          <a:p>
            <a:pPr marL="285750" indent="-285750">
              <a:buFont typeface="Arial" panose="020B0604020202020204" pitchFamily="34" charset="0"/>
              <a:buChar char="•"/>
            </a:pPr>
            <a:r>
              <a:rPr lang="ko-KR" altLang="en-US" sz="1200" b="1" dirty="0" err="1">
                <a:latin typeface="+mj-lt"/>
                <a:ea typeface="맑은 고딕" panose="020B0503020000020004" pitchFamily="50" charset="-127"/>
              </a:rPr>
              <a:t>조한샘</a:t>
            </a:r>
            <a:r>
              <a:rPr lang="en-US" altLang="ko-KR" sz="1200" b="1" dirty="0">
                <a:latin typeface="+mj-lt"/>
                <a:ea typeface="맑은 고딕" panose="020B0503020000020004" pitchFamily="50" charset="-127"/>
              </a:rPr>
              <a:t>:</a:t>
            </a:r>
            <a:r>
              <a:rPr lang="ko-KR" altLang="en-US" sz="1200" b="1" dirty="0">
                <a:latin typeface="+mj-lt"/>
                <a:ea typeface="맑은 고딕" panose="020B0503020000020004" pitchFamily="50" charset="-127"/>
              </a:rPr>
              <a:t> </a:t>
            </a:r>
            <a:r>
              <a:rPr lang="en-US" altLang="ko-KR" sz="1200" b="1" dirty="0">
                <a:latin typeface="+mj-lt"/>
                <a:ea typeface="맑은 고딕" panose="020B0503020000020004" pitchFamily="50" charset="-127"/>
              </a:rPr>
              <a:t>https://www.youtube.com/watch?v=ix09cEMmwb0</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48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Reference</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168034138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B1E9CC31-2EA2-46CA-8391-80B819DB789C}" type="slidenum">
              <a:rPr lang="ko-KR" altLang="en-US" smtClean="0"/>
              <a:pPr/>
              <a:t>49</a:t>
            </a:fld>
            <a:endParaRPr lang="ko-KR" altLang="en-US" dirty="0"/>
          </a:p>
        </p:txBody>
      </p:sp>
      <p:sp>
        <p:nvSpPr>
          <p:cNvPr id="7" name="TextBox 6">
            <a:extLst>
              <a:ext uri="{FF2B5EF4-FFF2-40B4-BE49-F238E27FC236}">
                <a16:creationId xmlns:a16="http://schemas.microsoft.com/office/drawing/2014/main" id="{DEE848FA-0AC8-4400-AECE-AAFBD7A7985F}"/>
              </a:ext>
            </a:extLst>
          </p:cNvPr>
          <p:cNvSpPr txBox="1"/>
          <p:nvPr/>
        </p:nvSpPr>
        <p:spPr>
          <a:xfrm>
            <a:off x="541809" y="2494895"/>
            <a:ext cx="11108381" cy="830997"/>
          </a:xfrm>
          <a:prstGeom prst="rect">
            <a:avLst/>
          </a:prstGeom>
          <a:noFill/>
        </p:spPr>
        <p:txBody>
          <a:bodyPr wrap="square">
            <a:spAutoFit/>
          </a:bodyPr>
          <a:lstStyle/>
          <a:p>
            <a:pPr algn="ctr"/>
            <a:r>
              <a:rPr lang="en-US" altLang="ko-KR" sz="4800" b="1" dirty="0"/>
              <a:t>Thank you for your Attention….!</a:t>
            </a:r>
            <a:endParaRPr lang="ko-KR" altLang="en-US" sz="4800" b="1" dirty="0"/>
          </a:p>
        </p:txBody>
      </p:sp>
      <p:pic>
        <p:nvPicPr>
          <p:cNvPr id="4" name="그림 3" descr="그리기이(가) 표시된 사진&#10;&#10;자동 생성된 설명">
            <a:extLst>
              <a:ext uri="{FF2B5EF4-FFF2-40B4-BE49-F238E27FC236}">
                <a16:creationId xmlns:a16="http://schemas.microsoft.com/office/drawing/2014/main" id="{7DE56C84-F0C8-4EED-A0EE-20F6CCAB26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4098" y="6349814"/>
            <a:ext cx="1336255" cy="310702"/>
          </a:xfrm>
          <a:prstGeom prst="rect">
            <a:avLst/>
          </a:prstGeom>
        </p:spPr>
      </p:pic>
      <p:pic>
        <p:nvPicPr>
          <p:cNvPr id="5" name="그림 4" descr="표지판, 음식, 플레이트, 그리기이(가) 표시된 사진&#10;&#10;자동 생성된 설명">
            <a:extLst>
              <a:ext uri="{FF2B5EF4-FFF2-40B4-BE49-F238E27FC236}">
                <a16:creationId xmlns:a16="http://schemas.microsoft.com/office/drawing/2014/main" id="{603AC093-5B10-45ED-9C7F-4504B11256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5244" y="6320500"/>
            <a:ext cx="1336255" cy="369331"/>
          </a:xfrm>
          <a:prstGeom prst="rect">
            <a:avLst/>
          </a:prstGeom>
        </p:spPr>
      </p:pic>
      <p:pic>
        <p:nvPicPr>
          <p:cNvPr id="6" name="그림 5" descr="그리기이(가) 표시된 사진&#10;&#10;자동 생성된 설명">
            <a:extLst>
              <a:ext uri="{FF2B5EF4-FFF2-40B4-BE49-F238E27FC236}">
                <a16:creationId xmlns:a16="http://schemas.microsoft.com/office/drawing/2014/main" id="{3C45BFA3-76C5-45C7-AF42-41B8C3E697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8494" y="267573"/>
            <a:ext cx="1259425" cy="480388"/>
          </a:xfrm>
          <a:prstGeom prst="rect">
            <a:avLst/>
          </a:prstGeom>
        </p:spPr>
      </p:pic>
    </p:spTree>
    <p:extLst>
      <p:ext uri="{BB962C8B-B14F-4D97-AF65-F5344CB8AC3E}">
        <p14:creationId xmlns:p14="http://schemas.microsoft.com/office/powerpoint/2010/main" val="2716842768"/>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VAE</a:t>
            </a:r>
            <a:endParaRPr lang="ko-KR" altLang="en-US" sz="3200" b="1" dirty="0">
              <a:solidFill>
                <a:srgbClr val="433A31"/>
              </a:solidFill>
              <a:latin typeface="+mj-ea"/>
              <a:ea typeface="+mj-ea"/>
              <a:cs typeface="Lato Light"/>
              <a:sym typeface="Lato Light"/>
            </a:endParaRPr>
          </a:p>
        </p:txBody>
      </p:sp>
      <p:sp>
        <p:nvSpPr>
          <p:cNvPr id="3" name="화살표: 오른쪽 2">
            <a:extLst>
              <a:ext uri="{FF2B5EF4-FFF2-40B4-BE49-F238E27FC236}">
                <a16:creationId xmlns:a16="http://schemas.microsoft.com/office/drawing/2014/main" id="{35F8F44C-33C3-C3A3-FAE6-97100E463F90}"/>
              </a:ext>
            </a:extLst>
          </p:cNvPr>
          <p:cNvSpPr/>
          <p:nvPr/>
        </p:nvSpPr>
        <p:spPr>
          <a:xfrm>
            <a:off x="5039591" y="3682035"/>
            <a:ext cx="633845" cy="36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B55C90CA-C8AB-54DF-8766-CB7CF3B6FB48}"/>
              </a:ext>
            </a:extLst>
          </p:cNvPr>
          <p:cNvPicPr>
            <a:picLocks noChangeAspect="1"/>
          </p:cNvPicPr>
          <p:nvPr/>
        </p:nvPicPr>
        <p:blipFill rotWithShape="1">
          <a:blip r:embed="rId3">
            <a:extLst>
              <a:ext uri="{28A0092B-C50C-407E-A947-70E740481C1C}">
                <a14:useLocalDpi xmlns:a14="http://schemas.microsoft.com/office/drawing/2010/main" val="0"/>
              </a:ext>
            </a:extLst>
          </a:blip>
          <a:srcRect l="21042" t="17606" r="26053" b="5975"/>
          <a:stretch/>
        </p:blipFill>
        <p:spPr>
          <a:xfrm>
            <a:off x="142017" y="1804365"/>
            <a:ext cx="4827638" cy="3922526"/>
          </a:xfrm>
          <a:prstGeom prst="rect">
            <a:avLst/>
          </a:prstGeom>
        </p:spPr>
      </p:pic>
      <p:pic>
        <p:nvPicPr>
          <p:cNvPr id="10" name="그림 9">
            <a:extLst>
              <a:ext uri="{FF2B5EF4-FFF2-40B4-BE49-F238E27FC236}">
                <a16:creationId xmlns:a16="http://schemas.microsoft.com/office/drawing/2014/main" id="{573BA481-B821-0328-CCEA-CC4F7480488B}"/>
              </a:ext>
            </a:extLst>
          </p:cNvPr>
          <p:cNvPicPr>
            <a:picLocks noChangeAspect="1"/>
          </p:cNvPicPr>
          <p:nvPr/>
        </p:nvPicPr>
        <p:blipFill rotWithShape="1">
          <a:blip r:embed="rId4">
            <a:extLst>
              <a:ext uri="{28A0092B-C50C-407E-A947-70E740481C1C}">
                <a14:useLocalDpi xmlns:a14="http://schemas.microsoft.com/office/drawing/2010/main" val="0"/>
              </a:ext>
            </a:extLst>
          </a:blip>
          <a:srcRect l="17584" t="24148" r="17584" b="12593"/>
          <a:stretch/>
        </p:blipFill>
        <p:spPr>
          <a:xfrm>
            <a:off x="5881887" y="2082800"/>
            <a:ext cx="6168096" cy="3385317"/>
          </a:xfrm>
          <a:prstGeom prst="rect">
            <a:avLst/>
          </a:prstGeom>
        </p:spPr>
      </p:pic>
    </p:spTree>
    <p:extLst>
      <p:ext uri="{BB962C8B-B14F-4D97-AF65-F5344CB8AC3E}">
        <p14:creationId xmlns:p14="http://schemas.microsoft.com/office/powerpoint/2010/main" val="281732219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524A5332-57FF-75B5-F9F2-64C7E8E16583}"/>
              </a:ext>
            </a:extLst>
          </p:cNvPr>
          <p:cNvPicPr>
            <a:picLocks noChangeAspect="1"/>
          </p:cNvPicPr>
          <p:nvPr/>
        </p:nvPicPr>
        <p:blipFill rotWithShape="1">
          <a:blip r:embed="rId3">
            <a:extLst>
              <a:ext uri="{28A0092B-C50C-407E-A947-70E740481C1C}">
                <a14:useLocalDpi xmlns:a14="http://schemas.microsoft.com/office/drawing/2010/main" val="0"/>
              </a:ext>
            </a:extLst>
          </a:blip>
          <a:srcRect l="2262" t="10582" r="26071" b="10265"/>
          <a:stretch/>
        </p:blipFill>
        <p:spPr>
          <a:xfrm>
            <a:off x="1710474" y="1110569"/>
            <a:ext cx="8737600" cy="5428343"/>
          </a:xfrm>
          <a:prstGeom prst="rect">
            <a:avLst/>
          </a:prstGeom>
        </p:spPr>
      </p:pic>
    </p:spTree>
    <p:extLst>
      <p:ext uri="{BB962C8B-B14F-4D97-AF65-F5344CB8AC3E}">
        <p14:creationId xmlns:p14="http://schemas.microsoft.com/office/powerpoint/2010/main" val="3488725962"/>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18" name="그림 17">
            <a:extLst>
              <a:ext uri="{FF2B5EF4-FFF2-40B4-BE49-F238E27FC236}">
                <a16:creationId xmlns:a16="http://schemas.microsoft.com/office/drawing/2014/main" id="{B559ECE4-F030-2955-76AE-8A05EB33816F}"/>
              </a:ext>
            </a:extLst>
          </p:cNvPr>
          <p:cNvPicPr>
            <a:picLocks noChangeAspect="1"/>
          </p:cNvPicPr>
          <p:nvPr/>
        </p:nvPicPr>
        <p:blipFill rotWithShape="1">
          <a:blip r:embed="rId3">
            <a:extLst>
              <a:ext uri="{28A0092B-C50C-407E-A947-70E740481C1C}">
                <a14:useLocalDpi xmlns:a14="http://schemas.microsoft.com/office/drawing/2010/main" val="0"/>
              </a:ext>
            </a:extLst>
          </a:blip>
          <a:srcRect l="4584" t="19407" r="3833" b="10222"/>
          <a:stretch/>
        </p:blipFill>
        <p:spPr>
          <a:xfrm>
            <a:off x="513080" y="1290779"/>
            <a:ext cx="11165840" cy="4826000"/>
          </a:xfrm>
          <a:prstGeom prst="rect">
            <a:avLst/>
          </a:prstGeom>
        </p:spPr>
      </p:pic>
    </p:spTree>
    <p:extLst>
      <p:ext uri="{BB962C8B-B14F-4D97-AF65-F5344CB8AC3E}">
        <p14:creationId xmlns:p14="http://schemas.microsoft.com/office/powerpoint/2010/main" val="131715945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601A208D-4910-A1EF-6CDB-05432E58DACB}"/>
              </a:ext>
            </a:extLst>
          </p:cNvPr>
          <p:cNvPicPr>
            <a:picLocks noChangeAspect="1"/>
          </p:cNvPicPr>
          <p:nvPr/>
        </p:nvPicPr>
        <p:blipFill rotWithShape="1">
          <a:blip r:embed="rId3">
            <a:extLst>
              <a:ext uri="{28A0092B-C50C-407E-A947-70E740481C1C}">
                <a14:useLocalDpi xmlns:a14="http://schemas.microsoft.com/office/drawing/2010/main" val="0"/>
              </a:ext>
            </a:extLst>
          </a:blip>
          <a:srcRect l="6000" t="22519" r="6500" b="11555"/>
          <a:stretch/>
        </p:blipFill>
        <p:spPr>
          <a:xfrm>
            <a:off x="745274" y="1535510"/>
            <a:ext cx="10668000" cy="4521200"/>
          </a:xfrm>
          <a:prstGeom prst="rect">
            <a:avLst/>
          </a:prstGeom>
        </p:spPr>
      </p:pic>
    </p:spTree>
    <p:extLst>
      <p:ext uri="{BB962C8B-B14F-4D97-AF65-F5344CB8AC3E}">
        <p14:creationId xmlns:p14="http://schemas.microsoft.com/office/powerpoint/2010/main" val="301156229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9</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Background – VQ-VAE</a:t>
            </a:r>
            <a:endParaRPr lang="ko-KR" altLang="en-US" sz="3200" b="1" dirty="0">
              <a:solidFill>
                <a:srgbClr val="433A31"/>
              </a:solidFill>
              <a:latin typeface="+mj-ea"/>
              <a:ea typeface="+mj-ea"/>
              <a:cs typeface="Lato Light"/>
              <a:sym typeface="Lato Light"/>
            </a:endParaRPr>
          </a:p>
        </p:txBody>
      </p:sp>
      <p:pic>
        <p:nvPicPr>
          <p:cNvPr id="7" name="그림 6">
            <a:extLst>
              <a:ext uri="{FF2B5EF4-FFF2-40B4-BE49-F238E27FC236}">
                <a16:creationId xmlns:a16="http://schemas.microsoft.com/office/drawing/2014/main" id="{56E17C87-15E9-5FB3-EC1C-F75F5A6B72C6}"/>
              </a:ext>
            </a:extLst>
          </p:cNvPr>
          <p:cNvPicPr>
            <a:picLocks noChangeAspect="1"/>
          </p:cNvPicPr>
          <p:nvPr/>
        </p:nvPicPr>
        <p:blipFill rotWithShape="1">
          <a:blip r:embed="rId3">
            <a:extLst>
              <a:ext uri="{28A0092B-C50C-407E-A947-70E740481C1C}">
                <a14:useLocalDpi xmlns:a14="http://schemas.microsoft.com/office/drawing/2010/main" val="0"/>
              </a:ext>
            </a:extLst>
          </a:blip>
          <a:srcRect l="4750" t="19583" r="4084" b="3408"/>
          <a:stretch/>
        </p:blipFill>
        <p:spPr>
          <a:xfrm>
            <a:off x="538480" y="936633"/>
            <a:ext cx="11115040" cy="5281288"/>
          </a:xfrm>
          <a:prstGeom prst="rect">
            <a:avLst/>
          </a:prstGeom>
        </p:spPr>
      </p:pic>
    </p:spTree>
    <p:extLst>
      <p:ext uri="{BB962C8B-B14F-4D97-AF65-F5344CB8AC3E}">
        <p14:creationId xmlns:p14="http://schemas.microsoft.com/office/powerpoint/2010/main" val="292682156"/>
      </p:ext>
    </p:extLst>
  </p:cSld>
  <p:clrMapOvr>
    <a:masterClrMapping/>
  </p:clrMapOvr>
  <p:transition spd="slow"/>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38808</TotalTime>
  <Words>3105</Words>
  <Application>Microsoft Office PowerPoint</Application>
  <PresentationFormat>와이드스크린</PresentationFormat>
  <Paragraphs>370</Paragraphs>
  <Slides>49</Slides>
  <Notes>49</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49</vt:i4>
      </vt:variant>
    </vt:vector>
  </HeadingPairs>
  <TitlesOfParts>
    <vt:vector size="56" baseType="lpstr">
      <vt:lpstr>-apple-system</vt:lpstr>
      <vt:lpstr>맑은 고딕</vt:lpstr>
      <vt:lpstr>Arial</vt:lpstr>
      <vt:lpstr>Calibri</vt:lpstr>
      <vt:lpstr>Times</vt:lpstr>
      <vt:lpstr>Wingdings</vt:lpstr>
      <vt:lpstr>Office 테마</vt:lpstr>
      <vt:lpstr>Stable Diffusion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CMT: Convolutional Neural Networks Meet Vision Transformers     Git:  https://github.com/FlyEgle/CMT-pytorch         Paper:  https://arxiv.org/pdf/2107.06263.pdf</dc:title>
  <dc:creator>SUNGGU KYUNG</dc:creator>
  <cp:lastModifiedBy>KYUNG SUNGGU</cp:lastModifiedBy>
  <cp:revision>37</cp:revision>
  <dcterms:created xsi:type="dcterms:W3CDTF">2021-09-05T16:28:52Z</dcterms:created>
  <dcterms:modified xsi:type="dcterms:W3CDTF">2023-04-11T01:17:45Z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Fasoo_Trace_ID" pid="9">
    <vt:lpwstr>eyJub2RlMSI6eyJkc2QiOiIwMTAwMDAwMDAwMDAyODU3IiwibG9nVGltZSI6IjIwMjMtMDEtMTdUMDU6NDc6MTZaIiwicElEIjoxLCJ0cmFjZUlkIjoiOTAzQjkzNkQzODJGNDM5MUExOUE2OTYwM0M0NjY5MzciLCJ1c2VyQ29kZSI6IlJBMDEyNTQifSwibm9kZTIiOnsiZHNkIjoiMDEwMDAwMDAwMDAwMjg1NyIsImxvZ1RpbWUiOiIyMDIzLTAxLTE3VDA1OjQ3OjE2WiIsInBJRCI6MSwidHJhY2VJZCI6IjkwM0I5MzZEMzgyRjQzOTFBMTlBNjk2MDNDNDY2OTM3IiwidXNlckNvZGUiOiJSQTAxMjU0In0sIm5vZGUzIjp7ImRzZCI6IjAxMDAwMDAwMDAwMDI4NTciLCJsb2dUaW1lIjoiMjAyMy0wMS0xN1QwNTo1MToyMVoiLCJwSUQiOjEsInRyYWNlSWQiOiI1MDNCMjdDODY2Qzk0RjQxQjM2NkVEREYxRkI1RTBGMyIsInVzZXJDb2RlIjoiUkEwMTI1NCJ9LCJub2RlNCI6eyJkc2QiOiIwMTAwMDAwMDAwMDAyODU3IiwibG9nVGltZSI6IjIwMjMtMDQtMTFUMDA6Mzg6MzBaIiwicElEIjoxLCJ0cmFjZUlkIjoiMUJGNDA5Q0E4NjUwNDdBOTkwN0RGMkY1MEQ3OURFMTkiLCJ1c2VyQ29kZSI6IlJBMDEyNTQifSwibm9kZTUiOnsiZHNkIjoiMDAwMDAwMDAwMDAwMDAwMCIsImxvZ1RpbWUiOiIyMDIzLTA0LTExVDAxOjQ1OjM1WiIsInBJRCI6MjA0OCwidHJhY2VJZCI6IkExODI5NUM4MzFERDREMzQ4RUQzRDQ4ODZBQkFERkUzIiwidXNlckNvZGUiOiJNOTAwMDUxIn0sIm5vZGVDb3VudCI6NH0=</vt:lpwstr>
  </property>
  <property fmtid="{D5CDD505-2E9C-101B-9397-08002B2CF9AE}" name="FDRClass" pid="10">
    <vt:lpwstr>0</vt:lpwstr>
  </property>
  <property fmtid="{D5CDD505-2E9C-101B-9397-08002B2CF9AE}" name="FDRDate" pid="11">
    <vt:lpwstr>20230117T054536Z</vt:lpwstr>
  </property>
  <property fmtid="{D5CDD505-2E9C-101B-9397-08002B2CF9AE}" name="FDRDomainID" pid="12">
    <vt:lpwstr>0100000000002861</vt:lpwstr>
  </property>
  <property fmtid="{D5CDD505-2E9C-101B-9397-08002B2CF9AE}" name="FDRSet" pid="13">
    <vt:lpwstr>manual</vt:lpwstr>
  </property>
  <property fmtid="{D5CDD505-2E9C-101B-9397-08002B2CF9AE}" name="FDRSys" pid="14">
    <vt:lpwstr>Fasoo Data Radar Client</vt:lpwstr>
  </property>
  <property fmtid="{D5CDD505-2E9C-101B-9397-08002B2CF9AE}" name="FDRVer" pid="15">
    <vt:lpwstr>1.0</vt:lpwstr>
  </property>
</Properties>
</file>